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80" r:id="rId2"/>
    <p:sldId id="259" r:id="rId3"/>
    <p:sldId id="278" r:id="rId4"/>
    <p:sldId id="277" r:id="rId5"/>
    <p:sldId id="279" r:id="rId6"/>
    <p:sldId id="260" r:id="rId7"/>
    <p:sldId id="264" r:id="rId8"/>
    <p:sldId id="272" r:id="rId9"/>
    <p:sldId id="262" r:id="rId10"/>
    <p:sldId id="274" r:id="rId11"/>
    <p:sldId id="256" r:id="rId1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0066"/>
    <a:srgbClr val="006600"/>
    <a:srgbClr val="E1DDD7"/>
    <a:srgbClr val="FF9900"/>
    <a:srgbClr val="FFCC66"/>
    <a:srgbClr val="FF9966"/>
    <a:srgbClr val="99FF99"/>
    <a:srgbClr val="0000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9CC8E6-2A2B-4EE5-B021-8ACB0B60EC5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31C06C88-D0A2-4812-A8BA-B685CD93C2AE}">
      <dgm:prSet phldrT="[Texto]" custT="1"/>
      <dgm:spPr/>
      <dgm:t>
        <a:bodyPr/>
        <a:lstStyle/>
        <a:p>
          <a:r>
            <a:rPr lang="es-MX" sz="1100" dirty="0"/>
            <a:t>Oportunidad 1</a:t>
          </a:r>
        </a:p>
      </dgm:t>
    </dgm:pt>
    <dgm:pt modelId="{88E71B2A-FE43-49FB-9AD4-335122C5D063}" type="parTrans" cxnId="{71DBAFDD-E93E-4C18-B944-6759CC9C929B}">
      <dgm:prSet/>
      <dgm:spPr/>
      <dgm:t>
        <a:bodyPr/>
        <a:lstStyle/>
        <a:p>
          <a:endParaRPr lang="es-MX" sz="1600"/>
        </a:p>
      </dgm:t>
    </dgm:pt>
    <dgm:pt modelId="{0F6688CA-10E6-4DCE-930A-BA32A4317553}" type="sibTrans" cxnId="{71DBAFDD-E93E-4C18-B944-6759CC9C929B}">
      <dgm:prSet/>
      <dgm:spPr/>
      <dgm:t>
        <a:bodyPr/>
        <a:lstStyle/>
        <a:p>
          <a:endParaRPr lang="es-MX" sz="1600"/>
        </a:p>
      </dgm:t>
    </dgm:pt>
    <dgm:pt modelId="{CA60A6D9-29C9-4F8B-A6A0-9BC96FFD9CEF}">
      <dgm:prSet phldrT="[Texto]" custT="1"/>
      <dgm:spPr/>
      <dgm:t>
        <a:bodyPr/>
        <a:lstStyle/>
        <a:p>
          <a:r>
            <a:rPr lang="es-MX" sz="1600" dirty="0"/>
            <a:t>Puede aplicar Las 9 opciones</a:t>
          </a:r>
        </a:p>
      </dgm:t>
    </dgm:pt>
    <dgm:pt modelId="{212866A8-1069-48C5-B87A-B42A48054F8E}" type="parTrans" cxnId="{B8FA19A3-2BFA-482E-BD8F-8798894B01D1}">
      <dgm:prSet/>
      <dgm:spPr/>
      <dgm:t>
        <a:bodyPr/>
        <a:lstStyle/>
        <a:p>
          <a:endParaRPr lang="es-MX" sz="1600"/>
        </a:p>
      </dgm:t>
    </dgm:pt>
    <dgm:pt modelId="{6E735267-B877-4DA1-9D58-43CBEA813A85}" type="sibTrans" cxnId="{B8FA19A3-2BFA-482E-BD8F-8798894B01D1}">
      <dgm:prSet/>
      <dgm:spPr/>
      <dgm:t>
        <a:bodyPr/>
        <a:lstStyle/>
        <a:p>
          <a:endParaRPr lang="es-MX" sz="1600"/>
        </a:p>
      </dgm:t>
    </dgm:pt>
    <dgm:pt modelId="{55F69191-6A95-4582-962D-F172AF987E3D}">
      <dgm:prSet phldrT="[Texto]" custT="1"/>
      <dgm:spPr/>
      <dgm:t>
        <a:bodyPr/>
        <a:lstStyle/>
        <a:p>
          <a:r>
            <a:rPr lang="es-MX" sz="1100" dirty="0"/>
            <a:t>Oportunidad 2</a:t>
          </a:r>
        </a:p>
      </dgm:t>
    </dgm:pt>
    <dgm:pt modelId="{82E6C760-C606-4DD6-8595-2576AF01FB91}" type="parTrans" cxnId="{8A54B46E-4F23-4FB7-AEF2-DF4F565DF8B9}">
      <dgm:prSet/>
      <dgm:spPr/>
      <dgm:t>
        <a:bodyPr/>
        <a:lstStyle/>
        <a:p>
          <a:endParaRPr lang="es-MX" sz="1600"/>
        </a:p>
      </dgm:t>
    </dgm:pt>
    <dgm:pt modelId="{D4F13183-EB03-4D71-A74A-77C948F11651}" type="sibTrans" cxnId="{8A54B46E-4F23-4FB7-AEF2-DF4F565DF8B9}">
      <dgm:prSet/>
      <dgm:spPr/>
      <dgm:t>
        <a:bodyPr/>
        <a:lstStyle/>
        <a:p>
          <a:endParaRPr lang="es-MX" sz="1600"/>
        </a:p>
      </dgm:t>
    </dgm:pt>
    <dgm:pt modelId="{87096D2A-57BA-42F1-A88B-153A11427873}">
      <dgm:prSet phldrT="[Texto]" custT="1"/>
      <dgm:spPr/>
      <dgm:t>
        <a:bodyPr/>
        <a:lstStyle/>
        <a:p>
          <a:r>
            <a:rPr lang="es-MX" sz="1600" dirty="0"/>
            <a:t>Puede aplicar las 9 opciones</a:t>
          </a:r>
        </a:p>
      </dgm:t>
    </dgm:pt>
    <dgm:pt modelId="{F3BDBF2C-D5C2-4B17-B476-3A79A64B5484}" type="parTrans" cxnId="{AF086362-C3E0-4EF0-ABB5-5C0A60A6B867}">
      <dgm:prSet/>
      <dgm:spPr/>
      <dgm:t>
        <a:bodyPr/>
        <a:lstStyle/>
        <a:p>
          <a:endParaRPr lang="es-MX" sz="1600"/>
        </a:p>
      </dgm:t>
    </dgm:pt>
    <dgm:pt modelId="{665843FA-EA6F-4797-8819-382E77751FDD}" type="sibTrans" cxnId="{AF086362-C3E0-4EF0-ABB5-5C0A60A6B867}">
      <dgm:prSet/>
      <dgm:spPr/>
      <dgm:t>
        <a:bodyPr/>
        <a:lstStyle/>
        <a:p>
          <a:endParaRPr lang="es-MX" sz="1600"/>
        </a:p>
      </dgm:t>
    </dgm:pt>
    <dgm:pt modelId="{1E01040C-5B05-4C70-B8C8-2E7E58EE8725}">
      <dgm:prSet phldrT="[Texto]" custT="1"/>
      <dgm:spPr/>
      <dgm:t>
        <a:bodyPr/>
        <a:lstStyle/>
        <a:p>
          <a:r>
            <a:rPr lang="es-MX" sz="1100" dirty="0"/>
            <a:t>Oportunidad 3</a:t>
          </a:r>
        </a:p>
      </dgm:t>
    </dgm:pt>
    <dgm:pt modelId="{5C90B38F-A46A-41D0-ADBF-0540E8933EBE}" type="parTrans" cxnId="{6E6D6F60-D7DB-4505-A2CC-4584EDA7CF88}">
      <dgm:prSet/>
      <dgm:spPr/>
      <dgm:t>
        <a:bodyPr/>
        <a:lstStyle/>
        <a:p>
          <a:endParaRPr lang="es-MX" sz="1600"/>
        </a:p>
      </dgm:t>
    </dgm:pt>
    <dgm:pt modelId="{0276759B-8003-4483-AE9B-9E94B102E358}" type="sibTrans" cxnId="{6E6D6F60-D7DB-4505-A2CC-4584EDA7CF88}">
      <dgm:prSet/>
      <dgm:spPr/>
      <dgm:t>
        <a:bodyPr/>
        <a:lstStyle/>
        <a:p>
          <a:endParaRPr lang="es-MX" sz="1600"/>
        </a:p>
      </dgm:t>
    </dgm:pt>
    <dgm:pt modelId="{7A02835E-9B31-480E-9AFA-687DF5E45C30}">
      <dgm:prSet phldrT="[Texto]" custT="1"/>
      <dgm:spPr/>
      <dgm:t>
        <a:bodyPr/>
        <a:lstStyle/>
        <a:p>
          <a:r>
            <a:rPr lang="es-MX" sz="1600" dirty="0"/>
            <a:t>Puede aplicar las 9 opciones</a:t>
          </a:r>
        </a:p>
      </dgm:t>
    </dgm:pt>
    <dgm:pt modelId="{2FFE643E-7DBB-4299-AAF3-C1989EC4901D}" type="parTrans" cxnId="{5CD36495-761B-4D64-A80B-DDD5C900329E}">
      <dgm:prSet/>
      <dgm:spPr/>
      <dgm:t>
        <a:bodyPr/>
        <a:lstStyle/>
        <a:p>
          <a:endParaRPr lang="es-MX" sz="1600"/>
        </a:p>
      </dgm:t>
    </dgm:pt>
    <dgm:pt modelId="{6FFACD08-ABCB-4E0B-8A2D-0372EAD88C12}" type="sibTrans" cxnId="{5CD36495-761B-4D64-A80B-DDD5C900329E}">
      <dgm:prSet/>
      <dgm:spPr/>
      <dgm:t>
        <a:bodyPr/>
        <a:lstStyle/>
        <a:p>
          <a:endParaRPr lang="es-MX" sz="1600"/>
        </a:p>
      </dgm:t>
    </dgm:pt>
    <dgm:pt modelId="{C3F794BD-5719-47A9-BCAA-463E789C5402}" type="pres">
      <dgm:prSet presAssocID="{4D9CC8E6-2A2B-4EE5-B021-8ACB0B60EC5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73532F9-1B2D-4AF9-AE59-47901C2B97DF}" type="pres">
      <dgm:prSet presAssocID="{4D9CC8E6-2A2B-4EE5-B021-8ACB0B60EC57}" presName="cycle" presStyleCnt="0"/>
      <dgm:spPr/>
    </dgm:pt>
    <dgm:pt modelId="{1139B1AA-7C90-44F5-8E77-74B3CB04AF34}" type="pres">
      <dgm:prSet presAssocID="{4D9CC8E6-2A2B-4EE5-B021-8ACB0B60EC57}" presName="centerShape" presStyleCnt="0"/>
      <dgm:spPr/>
    </dgm:pt>
    <dgm:pt modelId="{CE1A6BB9-04EC-4100-94A3-D6C84C3F0F6E}" type="pres">
      <dgm:prSet presAssocID="{4D9CC8E6-2A2B-4EE5-B021-8ACB0B60EC57}" presName="connSite" presStyleLbl="node1" presStyleIdx="0" presStyleCnt="4"/>
      <dgm:spPr/>
    </dgm:pt>
    <dgm:pt modelId="{C863C134-ABCA-45E3-B49B-E4150B6EB89C}" type="pres">
      <dgm:prSet presAssocID="{4D9CC8E6-2A2B-4EE5-B021-8ACB0B60EC57}" presName="visible" presStyleLbl="node1" presStyleIdx="0" presStyleCnt="4"/>
      <dgm:spPr/>
    </dgm:pt>
    <dgm:pt modelId="{69429A9E-1123-44A4-83FE-7EB55D5E0D6B}" type="pres">
      <dgm:prSet presAssocID="{88E71B2A-FE43-49FB-9AD4-335122C5D063}" presName="Name25" presStyleLbl="parChTrans1D1" presStyleIdx="0" presStyleCnt="3"/>
      <dgm:spPr/>
    </dgm:pt>
    <dgm:pt modelId="{76FB7946-19F7-4807-A8E5-414AFE01F25F}" type="pres">
      <dgm:prSet presAssocID="{31C06C88-D0A2-4812-A8BA-B685CD93C2AE}" presName="node" presStyleCnt="0"/>
      <dgm:spPr/>
    </dgm:pt>
    <dgm:pt modelId="{319FCC30-B758-4B07-93FE-AEDD3A0F1AB2}" type="pres">
      <dgm:prSet presAssocID="{31C06C88-D0A2-4812-A8BA-B685CD93C2AE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64E2C66B-F16B-471A-8575-FED7411B0A37}" type="pres">
      <dgm:prSet presAssocID="{31C06C88-D0A2-4812-A8BA-B685CD93C2AE}" presName="childNode" presStyleLbl="revTx" presStyleIdx="0" presStyleCnt="3">
        <dgm:presLayoutVars>
          <dgm:bulletEnabled val="1"/>
        </dgm:presLayoutVars>
      </dgm:prSet>
      <dgm:spPr/>
    </dgm:pt>
    <dgm:pt modelId="{535EACA6-2809-4B39-8EF1-12FAF86CEB86}" type="pres">
      <dgm:prSet presAssocID="{82E6C760-C606-4DD6-8595-2576AF01FB91}" presName="Name25" presStyleLbl="parChTrans1D1" presStyleIdx="1" presStyleCnt="3"/>
      <dgm:spPr/>
    </dgm:pt>
    <dgm:pt modelId="{1568E216-8622-41F5-BD13-D4A674374EF3}" type="pres">
      <dgm:prSet presAssocID="{55F69191-6A95-4582-962D-F172AF987E3D}" presName="node" presStyleCnt="0"/>
      <dgm:spPr/>
    </dgm:pt>
    <dgm:pt modelId="{A1D5A4F8-7529-4068-BB10-F9181275BE2B}" type="pres">
      <dgm:prSet presAssocID="{55F69191-6A95-4582-962D-F172AF987E3D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2F05E16-B9DF-4720-8E88-081041349D8B}" type="pres">
      <dgm:prSet presAssocID="{55F69191-6A95-4582-962D-F172AF987E3D}" presName="childNode" presStyleLbl="revTx" presStyleIdx="1" presStyleCnt="3">
        <dgm:presLayoutVars>
          <dgm:bulletEnabled val="1"/>
        </dgm:presLayoutVars>
      </dgm:prSet>
      <dgm:spPr/>
    </dgm:pt>
    <dgm:pt modelId="{9CA36D1B-739A-4C80-9446-D0791A09C36F}" type="pres">
      <dgm:prSet presAssocID="{5C90B38F-A46A-41D0-ADBF-0540E8933EBE}" presName="Name25" presStyleLbl="parChTrans1D1" presStyleIdx="2" presStyleCnt="3"/>
      <dgm:spPr/>
    </dgm:pt>
    <dgm:pt modelId="{F91CC484-6A79-49BD-B934-31F1EAD8B9A1}" type="pres">
      <dgm:prSet presAssocID="{1E01040C-5B05-4C70-B8C8-2E7E58EE8725}" presName="node" presStyleCnt="0"/>
      <dgm:spPr/>
    </dgm:pt>
    <dgm:pt modelId="{19916DEB-3FFF-4439-90FF-841B4CDFEF3D}" type="pres">
      <dgm:prSet presAssocID="{1E01040C-5B05-4C70-B8C8-2E7E58EE8725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7964069E-470F-4958-AF0A-139452D5EC4B}" type="pres">
      <dgm:prSet presAssocID="{1E01040C-5B05-4C70-B8C8-2E7E58EE8725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695F8F08-2908-474D-AC08-E5A8B77D33AC}" type="presOf" srcId="{1E01040C-5B05-4C70-B8C8-2E7E58EE8725}" destId="{19916DEB-3FFF-4439-90FF-841B4CDFEF3D}" srcOrd="0" destOrd="0" presId="urn:microsoft.com/office/officeart/2005/8/layout/radial2"/>
    <dgm:cxn modelId="{032D1D0F-D375-42F2-8724-8BB13A507C1B}" type="presOf" srcId="{31C06C88-D0A2-4812-A8BA-B685CD93C2AE}" destId="{319FCC30-B758-4B07-93FE-AEDD3A0F1AB2}" srcOrd="0" destOrd="0" presId="urn:microsoft.com/office/officeart/2005/8/layout/radial2"/>
    <dgm:cxn modelId="{6E6D6F60-D7DB-4505-A2CC-4584EDA7CF88}" srcId="{4D9CC8E6-2A2B-4EE5-B021-8ACB0B60EC57}" destId="{1E01040C-5B05-4C70-B8C8-2E7E58EE8725}" srcOrd="2" destOrd="0" parTransId="{5C90B38F-A46A-41D0-ADBF-0540E8933EBE}" sibTransId="{0276759B-8003-4483-AE9B-9E94B102E358}"/>
    <dgm:cxn modelId="{AF086362-C3E0-4EF0-ABB5-5C0A60A6B867}" srcId="{55F69191-6A95-4582-962D-F172AF987E3D}" destId="{87096D2A-57BA-42F1-A88B-153A11427873}" srcOrd="0" destOrd="0" parTransId="{F3BDBF2C-D5C2-4B17-B476-3A79A64B5484}" sibTransId="{665843FA-EA6F-4797-8819-382E77751FDD}"/>
    <dgm:cxn modelId="{724C7A64-E75A-49E0-BA55-2C5A53AA0E56}" type="presOf" srcId="{82E6C760-C606-4DD6-8595-2576AF01FB91}" destId="{535EACA6-2809-4B39-8EF1-12FAF86CEB86}" srcOrd="0" destOrd="0" presId="urn:microsoft.com/office/officeart/2005/8/layout/radial2"/>
    <dgm:cxn modelId="{BA93E349-E226-427B-89BA-7F50F8B720B5}" type="presOf" srcId="{55F69191-6A95-4582-962D-F172AF987E3D}" destId="{A1D5A4F8-7529-4068-BB10-F9181275BE2B}" srcOrd="0" destOrd="0" presId="urn:microsoft.com/office/officeart/2005/8/layout/radial2"/>
    <dgm:cxn modelId="{8A54B46E-4F23-4FB7-AEF2-DF4F565DF8B9}" srcId="{4D9CC8E6-2A2B-4EE5-B021-8ACB0B60EC57}" destId="{55F69191-6A95-4582-962D-F172AF987E3D}" srcOrd="1" destOrd="0" parTransId="{82E6C760-C606-4DD6-8595-2576AF01FB91}" sibTransId="{D4F13183-EB03-4D71-A74A-77C948F11651}"/>
    <dgm:cxn modelId="{3BB7F14F-EDF5-4E6C-8526-127B161F0564}" type="presOf" srcId="{5C90B38F-A46A-41D0-ADBF-0540E8933EBE}" destId="{9CA36D1B-739A-4C80-9446-D0791A09C36F}" srcOrd="0" destOrd="0" presId="urn:microsoft.com/office/officeart/2005/8/layout/radial2"/>
    <dgm:cxn modelId="{9B97F274-DA1D-4218-A8FC-B079B7BB265F}" type="presOf" srcId="{87096D2A-57BA-42F1-A88B-153A11427873}" destId="{32F05E16-B9DF-4720-8E88-081041349D8B}" srcOrd="0" destOrd="0" presId="urn:microsoft.com/office/officeart/2005/8/layout/radial2"/>
    <dgm:cxn modelId="{5202B755-9B5D-490F-92C9-A08C4F523E60}" type="presOf" srcId="{CA60A6D9-29C9-4F8B-A6A0-9BC96FFD9CEF}" destId="{64E2C66B-F16B-471A-8575-FED7411B0A37}" srcOrd="0" destOrd="0" presId="urn:microsoft.com/office/officeart/2005/8/layout/radial2"/>
    <dgm:cxn modelId="{5D1F6286-2DD5-4E55-B187-EF543EFBC73D}" type="presOf" srcId="{7A02835E-9B31-480E-9AFA-687DF5E45C30}" destId="{7964069E-470F-4958-AF0A-139452D5EC4B}" srcOrd="0" destOrd="0" presId="urn:microsoft.com/office/officeart/2005/8/layout/radial2"/>
    <dgm:cxn modelId="{2F136F89-1722-439F-BA2A-7664DF94A269}" type="presOf" srcId="{4D9CC8E6-2A2B-4EE5-B021-8ACB0B60EC57}" destId="{C3F794BD-5719-47A9-BCAA-463E789C5402}" srcOrd="0" destOrd="0" presId="urn:microsoft.com/office/officeart/2005/8/layout/radial2"/>
    <dgm:cxn modelId="{5CD36495-761B-4D64-A80B-DDD5C900329E}" srcId="{1E01040C-5B05-4C70-B8C8-2E7E58EE8725}" destId="{7A02835E-9B31-480E-9AFA-687DF5E45C30}" srcOrd="0" destOrd="0" parTransId="{2FFE643E-7DBB-4299-AAF3-C1989EC4901D}" sibTransId="{6FFACD08-ABCB-4E0B-8A2D-0372EAD88C12}"/>
    <dgm:cxn modelId="{B8FA19A3-2BFA-482E-BD8F-8798894B01D1}" srcId="{31C06C88-D0A2-4812-A8BA-B685CD93C2AE}" destId="{CA60A6D9-29C9-4F8B-A6A0-9BC96FFD9CEF}" srcOrd="0" destOrd="0" parTransId="{212866A8-1069-48C5-B87A-B42A48054F8E}" sibTransId="{6E735267-B877-4DA1-9D58-43CBEA813A85}"/>
    <dgm:cxn modelId="{71DBAFDD-E93E-4C18-B944-6759CC9C929B}" srcId="{4D9CC8E6-2A2B-4EE5-B021-8ACB0B60EC57}" destId="{31C06C88-D0A2-4812-A8BA-B685CD93C2AE}" srcOrd="0" destOrd="0" parTransId="{88E71B2A-FE43-49FB-9AD4-335122C5D063}" sibTransId="{0F6688CA-10E6-4DCE-930A-BA32A4317553}"/>
    <dgm:cxn modelId="{48E81AE7-5E4B-4950-B2FA-6C51FF6E1B09}" type="presOf" srcId="{88E71B2A-FE43-49FB-9AD4-335122C5D063}" destId="{69429A9E-1123-44A4-83FE-7EB55D5E0D6B}" srcOrd="0" destOrd="0" presId="urn:microsoft.com/office/officeart/2005/8/layout/radial2"/>
    <dgm:cxn modelId="{385C08E0-119C-468A-92D5-1B6AB18605AE}" type="presParOf" srcId="{C3F794BD-5719-47A9-BCAA-463E789C5402}" destId="{973532F9-1B2D-4AF9-AE59-47901C2B97DF}" srcOrd="0" destOrd="0" presId="urn:microsoft.com/office/officeart/2005/8/layout/radial2"/>
    <dgm:cxn modelId="{F9EA431B-CD79-4C92-B66F-EC378790676A}" type="presParOf" srcId="{973532F9-1B2D-4AF9-AE59-47901C2B97DF}" destId="{1139B1AA-7C90-44F5-8E77-74B3CB04AF34}" srcOrd="0" destOrd="0" presId="urn:microsoft.com/office/officeart/2005/8/layout/radial2"/>
    <dgm:cxn modelId="{320CFBC9-D919-4D42-A2C9-050209B8B613}" type="presParOf" srcId="{1139B1AA-7C90-44F5-8E77-74B3CB04AF34}" destId="{CE1A6BB9-04EC-4100-94A3-D6C84C3F0F6E}" srcOrd="0" destOrd="0" presId="urn:microsoft.com/office/officeart/2005/8/layout/radial2"/>
    <dgm:cxn modelId="{B7935A88-8640-4510-8DF5-50A3E9BE358D}" type="presParOf" srcId="{1139B1AA-7C90-44F5-8E77-74B3CB04AF34}" destId="{C863C134-ABCA-45E3-B49B-E4150B6EB89C}" srcOrd="1" destOrd="0" presId="urn:microsoft.com/office/officeart/2005/8/layout/radial2"/>
    <dgm:cxn modelId="{D3573CFF-9E6E-4120-8E20-37CEDE591525}" type="presParOf" srcId="{973532F9-1B2D-4AF9-AE59-47901C2B97DF}" destId="{69429A9E-1123-44A4-83FE-7EB55D5E0D6B}" srcOrd="1" destOrd="0" presId="urn:microsoft.com/office/officeart/2005/8/layout/radial2"/>
    <dgm:cxn modelId="{1993229E-AE23-4566-83F8-380420ECF1A8}" type="presParOf" srcId="{973532F9-1B2D-4AF9-AE59-47901C2B97DF}" destId="{76FB7946-19F7-4807-A8E5-414AFE01F25F}" srcOrd="2" destOrd="0" presId="urn:microsoft.com/office/officeart/2005/8/layout/radial2"/>
    <dgm:cxn modelId="{350220DF-C178-4E9D-B854-5DFC5FA4399B}" type="presParOf" srcId="{76FB7946-19F7-4807-A8E5-414AFE01F25F}" destId="{319FCC30-B758-4B07-93FE-AEDD3A0F1AB2}" srcOrd="0" destOrd="0" presId="urn:microsoft.com/office/officeart/2005/8/layout/radial2"/>
    <dgm:cxn modelId="{7FEEC237-61B1-4782-8F0A-FA55D9BA023A}" type="presParOf" srcId="{76FB7946-19F7-4807-A8E5-414AFE01F25F}" destId="{64E2C66B-F16B-471A-8575-FED7411B0A37}" srcOrd="1" destOrd="0" presId="urn:microsoft.com/office/officeart/2005/8/layout/radial2"/>
    <dgm:cxn modelId="{86D92DB2-F414-4D5D-8971-F9BD84548C8F}" type="presParOf" srcId="{973532F9-1B2D-4AF9-AE59-47901C2B97DF}" destId="{535EACA6-2809-4B39-8EF1-12FAF86CEB86}" srcOrd="3" destOrd="0" presId="urn:microsoft.com/office/officeart/2005/8/layout/radial2"/>
    <dgm:cxn modelId="{AC548927-9B1D-48E5-90B7-78C2889C4379}" type="presParOf" srcId="{973532F9-1B2D-4AF9-AE59-47901C2B97DF}" destId="{1568E216-8622-41F5-BD13-D4A674374EF3}" srcOrd="4" destOrd="0" presId="urn:microsoft.com/office/officeart/2005/8/layout/radial2"/>
    <dgm:cxn modelId="{ABDE8ABA-DC8C-4412-B253-E7E57CF550BF}" type="presParOf" srcId="{1568E216-8622-41F5-BD13-D4A674374EF3}" destId="{A1D5A4F8-7529-4068-BB10-F9181275BE2B}" srcOrd="0" destOrd="0" presId="urn:microsoft.com/office/officeart/2005/8/layout/radial2"/>
    <dgm:cxn modelId="{9B98A071-8430-4E48-905A-FA1B033E5223}" type="presParOf" srcId="{1568E216-8622-41F5-BD13-D4A674374EF3}" destId="{32F05E16-B9DF-4720-8E88-081041349D8B}" srcOrd="1" destOrd="0" presId="urn:microsoft.com/office/officeart/2005/8/layout/radial2"/>
    <dgm:cxn modelId="{A3A7E64C-1DBD-4010-9718-CEF64DD53DDF}" type="presParOf" srcId="{973532F9-1B2D-4AF9-AE59-47901C2B97DF}" destId="{9CA36D1B-739A-4C80-9446-D0791A09C36F}" srcOrd="5" destOrd="0" presId="urn:microsoft.com/office/officeart/2005/8/layout/radial2"/>
    <dgm:cxn modelId="{FE182C05-28A5-4D4A-86C7-0017528DC3E8}" type="presParOf" srcId="{973532F9-1B2D-4AF9-AE59-47901C2B97DF}" destId="{F91CC484-6A79-49BD-B934-31F1EAD8B9A1}" srcOrd="6" destOrd="0" presId="urn:microsoft.com/office/officeart/2005/8/layout/radial2"/>
    <dgm:cxn modelId="{16DDFEBA-4BA2-46D0-B4D0-C2A8F164D366}" type="presParOf" srcId="{F91CC484-6A79-49BD-B934-31F1EAD8B9A1}" destId="{19916DEB-3FFF-4439-90FF-841B4CDFEF3D}" srcOrd="0" destOrd="0" presId="urn:microsoft.com/office/officeart/2005/8/layout/radial2"/>
    <dgm:cxn modelId="{261F36AA-5321-41ED-843B-8A8515779413}" type="presParOf" srcId="{F91CC484-6A79-49BD-B934-31F1EAD8B9A1}" destId="{7964069E-470F-4958-AF0A-139452D5EC4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36D1B-739A-4C80-9446-D0791A09C36F}">
      <dsp:nvSpPr>
        <dsp:cNvPr id="0" name=""/>
        <dsp:cNvSpPr/>
      </dsp:nvSpPr>
      <dsp:spPr>
        <a:xfrm rot="2561911">
          <a:off x="1777653" y="2717869"/>
          <a:ext cx="589497" cy="59062"/>
        </a:xfrm>
        <a:custGeom>
          <a:avLst/>
          <a:gdLst/>
          <a:ahLst/>
          <a:cxnLst/>
          <a:rect l="0" t="0" r="0" b="0"/>
          <a:pathLst>
            <a:path>
              <a:moveTo>
                <a:pt x="0" y="29531"/>
              </a:moveTo>
              <a:lnTo>
                <a:pt x="589497" y="295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EACA6-2809-4B39-8EF1-12FAF86CEB86}">
      <dsp:nvSpPr>
        <dsp:cNvPr id="0" name=""/>
        <dsp:cNvSpPr/>
      </dsp:nvSpPr>
      <dsp:spPr>
        <a:xfrm>
          <a:off x="1855782" y="1914684"/>
          <a:ext cx="655294" cy="59062"/>
        </a:xfrm>
        <a:custGeom>
          <a:avLst/>
          <a:gdLst/>
          <a:ahLst/>
          <a:cxnLst/>
          <a:rect l="0" t="0" r="0" b="0"/>
          <a:pathLst>
            <a:path>
              <a:moveTo>
                <a:pt x="0" y="29531"/>
              </a:moveTo>
              <a:lnTo>
                <a:pt x="655294" y="295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29A9E-1123-44A4-83FE-7EB55D5E0D6B}">
      <dsp:nvSpPr>
        <dsp:cNvPr id="0" name=""/>
        <dsp:cNvSpPr/>
      </dsp:nvSpPr>
      <dsp:spPr>
        <a:xfrm rot="19038089">
          <a:off x="1777653" y="1111499"/>
          <a:ext cx="589497" cy="59062"/>
        </a:xfrm>
        <a:custGeom>
          <a:avLst/>
          <a:gdLst/>
          <a:ahLst/>
          <a:cxnLst/>
          <a:rect l="0" t="0" r="0" b="0"/>
          <a:pathLst>
            <a:path>
              <a:moveTo>
                <a:pt x="0" y="29531"/>
              </a:moveTo>
              <a:lnTo>
                <a:pt x="589497" y="29531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3C134-ABCA-45E3-B49B-E4150B6EB89C}">
      <dsp:nvSpPr>
        <dsp:cNvPr id="0" name=""/>
        <dsp:cNvSpPr/>
      </dsp:nvSpPr>
      <dsp:spPr>
        <a:xfrm>
          <a:off x="267914" y="1010176"/>
          <a:ext cx="1868079" cy="18680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9FCC30-B758-4B07-93FE-AEDD3A0F1AB2}">
      <dsp:nvSpPr>
        <dsp:cNvPr id="0" name=""/>
        <dsp:cNvSpPr/>
      </dsp:nvSpPr>
      <dsp:spPr>
        <a:xfrm>
          <a:off x="2140472" y="679"/>
          <a:ext cx="1120847" cy="1120847"/>
        </a:xfrm>
        <a:prstGeom prst="ellipse">
          <a:avLst/>
        </a:prstGeom>
        <a:solidFill>
          <a:schemeClr val="accent2">
            <a:hueOff val="-1130992"/>
            <a:satOff val="3728"/>
            <a:lumOff val="398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Oportunidad 1</a:t>
          </a:r>
        </a:p>
      </dsp:txBody>
      <dsp:txXfrm>
        <a:off x="2304616" y="164823"/>
        <a:ext cx="792559" cy="792559"/>
      </dsp:txXfrm>
    </dsp:sp>
    <dsp:sp modelId="{64E2C66B-F16B-471A-8575-FED7411B0A37}">
      <dsp:nvSpPr>
        <dsp:cNvPr id="0" name=""/>
        <dsp:cNvSpPr/>
      </dsp:nvSpPr>
      <dsp:spPr>
        <a:xfrm>
          <a:off x="3373405" y="679"/>
          <a:ext cx="1681271" cy="1120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Puede aplicar Las 9 opciones</a:t>
          </a:r>
        </a:p>
      </dsp:txBody>
      <dsp:txXfrm>
        <a:off x="3373405" y="679"/>
        <a:ext cx="1681271" cy="1120847"/>
      </dsp:txXfrm>
    </dsp:sp>
    <dsp:sp modelId="{A1D5A4F8-7529-4068-BB10-F9181275BE2B}">
      <dsp:nvSpPr>
        <dsp:cNvPr id="0" name=""/>
        <dsp:cNvSpPr/>
      </dsp:nvSpPr>
      <dsp:spPr>
        <a:xfrm>
          <a:off x="2511076" y="1383792"/>
          <a:ext cx="1120847" cy="1120847"/>
        </a:xfrm>
        <a:prstGeom prst="ellipse">
          <a:avLst/>
        </a:prstGeom>
        <a:solidFill>
          <a:schemeClr val="accent2">
            <a:hueOff val="-2261984"/>
            <a:satOff val="7457"/>
            <a:lumOff val="797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Oportunidad 2</a:t>
          </a:r>
        </a:p>
      </dsp:txBody>
      <dsp:txXfrm>
        <a:off x="2675220" y="1547936"/>
        <a:ext cx="792559" cy="792559"/>
      </dsp:txXfrm>
    </dsp:sp>
    <dsp:sp modelId="{32F05E16-B9DF-4720-8E88-081041349D8B}">
      <dsp:nvSpPr>
        <dsp:cNvPr id="0" name=""/>
        <dsp:cNvSpPr/>
      </dsp:nvSpPr>
      <dsp:spPr>
        <a:xfrm>
          <a:off x="3744009" y="1383792"/>
          <a:ext cx="1681271" cy="1120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Puede aplicar las 9 opciones</a:t>
          </a:r>
        </a:p>
      </dsp:txBody>
      <dsp:txXfrm>
        <a:off x="3744009" y="1383792"/>
        <a:ext cx="1681271" cy="1120847"/>
      </dsp:txXfrm>
    </dsp:sp>
    <dsp:sp modelId="{19916DEB-3FFF-4439-90FF-841B4CDFEF3D}">
      <dsp:nvSpPr>
        <dsp:cNvPr id="0" name=""/>
        <dsp:cNvSpPr/>
      </dsp:nvSpPr>
      <dsp:spPr>
        <a:xfrm>
          <a:off x="2140472" y="2766904"/>
          <a:ext cx="1120847" cy="1120847"/>
        </a:xfrm>
        <a:prstGeom prst="ellipse">
          <a:avLst/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/>
            <a:t>Oportunidad 3</a:t>
          </a:r>
        </a:p>
      </dsp:txBody>
      <dsp:txXfrm>
        <a:off x="2304616" y="2931048"/>
        <a:ext cx="792559" cy="792559"/>
      </dsp:txXfrm>
    </dsp:sp>
    <dsp:sp modelId="{7964069E-470F-4958-AF0A-139452D5EC4B}">
      <dsp:nvSpPr>
        <dsp:cNvPr id="0" name=""/>
        <dsp:cNvSpPr/>
      </dsp:nvSpPr>
      <dsp:spPr>
        <a:xfrm>
          <a:off x="3373405" y="2766904"/>
          <a:ext cx="1681271" cy="11208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MX" sz="1600" kern="1200" dirty="0"/>
            <a:t>Puede aplicar las 9 opciones</a:t>
          </a:r>
        </a:p>
      </dsp:txBody>
      <dsp:txXfrm>
        <a:off x="3373405" y="2766904"/>
        <a:ext cx="1681271" cy="11208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159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29902-65B5-423F-97E2-4CD7A3046B2E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713" y="4474283"/>
            <a:ext cx="5608975" cy="365969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159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B34AE-DC78-454F-A698-DC1BEC4EF31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677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B4B96-BA57-10ED-7EE7-DC14314AE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82AD1B7-16A4-2EB2-AF07-6E1AADE2A3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1598FB1-0543-574F-1243-A27AB0394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EF87173-54CD-DB6D-4A5D-FE89678A53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716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48476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757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3178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1022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8870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0927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1969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3427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6513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6B34AE-DC78-454F-A698-DC1BEC4EF316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989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45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605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704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70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60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4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653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071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02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819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FAB9D-C128-4925-B817-05D6BC9D7C02}" type="datetimeFigureOut">
              <a:rPr lang="es-MX" smtClean="0"/>
              <a:t>10/feb.2026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2823249-E4A0-4D70-B2E2-8623135AD543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34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2.jpeg"/><Relationship Id="rId7" Type="http://schemas.openxmlformats.org/officeDocument/2006/relationships/slide" Target="slide7.xml"/><Relationship Id="rId12" Type="http://schemas.openxmlformats.org/officeDocument/2006/relationships/slide" Target="slide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slide" Target="slide5.xml"/><Relationship Id="rId5" Type="http://schemas.openxmlformats.org/officeDocument/2006/relationships/slide" Target="slide3.xml"/><Relationship Id="rId10" Type="http://schemas.openxmlformats.org/officeDocument/2006/relationships/slide" Target="slide9.xml"/><Relationship Id="rId4" Type="http://schemas.openxmlformats.org/officeDocument/2006/relationships/image" Target="../media/image4.png"/><Relationship Id="rId9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5.jpeg"/><Relationship Id="rId7" Type="http://schemas.openxmlformats.org/officeDocument/2006/relationships/hyperlink" Target="https://forms.office.com/r/R9tzw4AHUB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b.mx/curp/" TargetMode="External"/><Relationship Id="rId5" Type="http://schemas.openxmlformats.org/officeDocument/2006/relationships/hyperlink" Target="mailto:titulacion_upibi@ipn.mx" TargetMode="External"/><Relationship Id="rId4" Type="http://schemas.openxmlformats.org/officeDocument/2006/relationships/image" Target="../media/image6.png"/><Relationship Id="rId9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hyperlink" Target="mailto:titulacion_upibi@ipn.mx" TargetMode="External"/><Relationship Id="rId7" Type="http://schemas.openxmlformats.org/officeDocument/2006/relationships/hyperlink" Target="mailto:sacade_upibi@ipn.m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hyperlink" Target="https://forms.office.com/r/R9tzw4AHUB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ww.gob.mx/curp/" TargetMode="External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7.jpeg"/><Relationship Id="rId7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hyperlink" Target="https://www.upibi.ipn.mx/assets/files/upibi/docs/Estudiantes/Titulaci&#243;n/25-2/FEBRERO/formato-aval-de-calidad-2025.docx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slide" Target="slide2.xml"/><Relationship Id="rId4" Type="http://schemas.openxmlformats.org/officeDocument/2006/relationships/diagramData" Target="../diagrams/data1.xml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50D74-72C5-C1AB-51F2-526CE1D126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7C7ECE2B-9C71-6C1F-256C-AD4AA14CFA87}"/>
              </a:ext>
            </a:extLst>
          </p:cNvPr>
          <p:cNvSpPr/>
          <p:nvPr/>
        </p:nvSpPr>
        <p:spPr>
          <a:xfrm>
            <a:off x="1415480" y="3298174"/>
            <a:ext cx="9793088" cy="261651"/>
          </a:xfrm>
          <a:prstGeom prst="rect">
            <a:avLst/>
          </a:prstGeom>
          <a:solidFill>
            <a:srgbClr val="E1DD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B170051-F559-6E89-11E4-E184FC37C200}"/>
              </a:ext>
            </a:extLst>
          </p:cNvPr>
          <p:cNvSpPr/>
          <p:nvPr/>
        </p:nvSpPr>
        <p:spPr>
          <a:xfrm>
            <a:off x="0" y="6093296"/>
            <a:ext cx="12192000" cy="778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11 Rectángulo">
            <a:extLst>
              <a:ext uri="{FF2B5EF4-FFF2-40B4-BE49-F238E27FC236}">
                <a16:creationId xmlns:a16="http://schemas.microsoft.com/office/drawing/2014/main" id="{E88AD546-6766-FD39-8E0B-76D9B1FA80A2}"/>
              </a:ext>
            </a:extLst>
          </p:cNvPr>
          <p:cNvSpPr/>
          <p:nvPr/>
        </p:nvSpPr>
        <p:spPr>
          <a:xfrm>
            <a:off x="1083993" y="2420888"/>
            <a:ext cx="964907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Instrucciones para navegar en la guía:</a:t>
            </a:r>
          </a:p>
          <a:p>
            <a:pPr algn="just"/>
            <a:endParaRPr lang="es-MX" sz="2400" b="1" dirty="0">
              <a:solidFill>
                <a:prstClr val="black"/>
              </a:solidFill>
              <a:latin typeface="Gill Sans MT" panose="020B0502020104020203" pitchFamily="34" charset="0"/>
              <a:cs typeface="Kalinga" panose="020B05020402040202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Las diapositivas tienen la imagen                 . Si quieres ir o regresar al menú principal da clic en ella.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800" dirty="0">
              <a:solidFill>
                <a:prstClr val="black"/>
              </a:solidFill>
              <a:latin typeface="Gill Sans MT" panose="020B0502020104020203" pitchFamily="34" charset="0"/>
              <a:cs typeface="Kalinga" panose="020B05020402040202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Los títulos del menú principal están enlazados a la diapositiva donde se encuentra la información. Da clic en el de tu interés.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800" dirty="0">
              <a:solidFill>
                <a:prstClr val="black"/>
              </a:solidFill>
              <a:latin typeface="Gill Sans MT" panose="020B0502020104020203" pitchFamily="34" charset="0"/>
              <a:cs typeface="Kalinga" panose="020B05020402040202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En los procedimientos hay </a:t>
            </a:r>
            <a:r>
              <a:rPr lang="es-MX" sz="2400" u="sng" dirty="0">
                <a:solidFill>
                  <a:srgbClr val="FF5050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texto subrayado y de color rojo claro</a:t>
            </a:r>
            <a:r>
              <a:rPr lang="es-MX" sz="2400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. Estos son enlaces directos a donde puedes consultar o tramitar el documento solicitado.</a:t>
            </a:r>
          </a:p>
        </p:txBody>
      </p:sp>
      <p:sp>
        <p:nvSpPr>
          <p:cNvPr id="9" name="5 Rectángulo">
            <a:extLst>
              <a:ext uri="{FF2B5EF4-FFF2-40B4-BE49-F238E27FC236}">
                <a16:creationId xmlns:a16="http://schemas.microsoft.com/office/drawing/2014/main" id="{429380FF-41CD-227C-AAD3-005A5F6859D9}"/>
              </a:ext>
            </a:extLst>
          </p:cNvPr>
          <p:cNvSpPr/>
          <p:nvPr/>
        </p:nvSpPr>
        <p:spPr>
          <a:xfrm>
            <a:off x="3036776" y="335586"/>
            <a:ext cx="57435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Instituto Politécnico Nacional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Unidad Profesional Interdisciplinaria de Biotecnología</a:t>
            </a: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Departamento de Extensión y Apoyos Educativos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</p:txBody>
      </p:sp>
      <p:pic>
        <p:nvPicPr>
          <p:cNvPr id="10" name="Picture 2" descr="http://www.clep-cedep.org/sites/default/files/logo_ipn.jpg">
            <a:extLst>
              <a:ext uri="{FF2B5EF4-FFF2-40B4-BE49-F238E27FC236}">
                <a16:creationId xmlns:a16="http://schemas.microsoft.com/office/drawing/2014/main" id="{3BBF3A94-53FE-27DE-5A1C-7386DCE33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537" y="252967"/>
            <a:ext cx="665268" cy="106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3431BC5-63BF-7295-A999-6CD50766315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408" y="373034"/>
            <a:ext cx="1408719" cy="826055"/>
          </a:xfrm>
          <a:prstGeom prst="rect">
            <a:avLst/>
          </a:prstGeom>
        </p:spPr>
      </p:pic>
      <p:sp>
        <p:nvSpPr>
          <p:cNvPr id="7" name="Rectángulo: esquinas redondeadas 6">
            <a:hlinkClick r:id="rId5" action="ppaction://hlinksldjump"/>
            <a:extLst>
              <a:ext uri="{FF2B5EF4-FFF2-40B4-BE49-F238E27FC236}">
                <a16:creationId xmlns:a16="http://schemas.microsoft.com/office/drawing/2014/main" id="{A0F6EE18-CFF7-8BFF-52CC-87AB8F38EE8E}"/>
              </a:ext>
            </a:extLst>
          </p:cNvPr>
          <p:cNvSpPr/>
          <p:nvPr/>
        </p:nvSpPr>
        <p:spPr>
          <a:xfrm>
            <a:off x="5123785" y="6083429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D1DD86F1-17E4-05C1-1730-66630A60A043}"/>
              </a:ext>
            </a:extLst>
          </p:cNvPr>
          <p:cNvSpPr txBox="1">
            <a:spLocks/>
          </p:cNvSpPr>
          <p:nvPr/>
        </p:nvSpPr>
        <p:spPr>
          <a:xfrm>
            <a:off x="1981200" y="1354697"/>
            <a:ext cx="8229600" cy="1066191"/>
          </a:xfrm>
          <a:prstGeom prst="rect">
            <a:avLst/>
          </a:prstGeom>
        </p:spPr>
        <p:txBody>
          <a:bodyPr vert="horz" lIns="91440" tIns="91440" rIns="91440" bIns="91440" rtlCol="0">
            <a:normAutofit fontScale="400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b="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6000" b="1" dirty="0"/>
              <a:t>Titulación Profesional</a:t>
            </a:r>
          </a:p>
          <a:p>
            <a:pPr algn="ctr"/>
            <a:r>
              <a:rPr lang="es-MX" sz="6000" b="1" dirty="0"/>
              <a:t>Guía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521B05CA-500B-527F-D9A1-C824B2EDC974}"/>
              </a:ext>
            </a:extLst>
          </p:cNvPr>
          <p:cNvSpPr/>
          <p:nvPr/>
        </p:nvSpPr>
        <p:spPr>
          <a:xfrm>
            <a:off x="5663952" y="3206924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3512938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343472" y="1348056"/>
            <a:ext cx="6156683" cy="554521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609585">
              <a:defRPr/>
            </a:pPr>
            <a:r>
              <a:rPr lang="es-ES" sz="2400" b="1" dirty="0">
                <a:solidFill>
                  <a:srgbClr val="860000"/>
                </a:solidFill>
                <a:latin typeface="Century Gothic" panose="020B0502020202020204"/>
              </a:rPr>
              <a:t>Del Jurado (evaluadores) (Art. 33).</a:t>
            </a:r>
            <a:endParaRPr lang="es-MX" sz="2400" b="1" dirty="0">
              <a:solidFill>
                <a:srgbClr val="860000"/>
              </a:solidFill>
              <a:latin typeface="Century Gothic" panose="020B0502020202020204"/>
            </a:endParaRPr>
          </a:p>
        </p:txBody>
      </p:sp>
      <p:sp>
        <p:nvSpPr>
          <p:cNvPr id="9" name="5 Rectángulo"/>
          <p:cNvSpPr/>
          <p:nvPr/>
        </p:nvSpPr>
        <p:spPr>
          <a:xfrm>
            <a:off x="3036776" y="335586"/>
            <a:ext cx="57435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Instituto Politécnico Nacional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Unidad Profesional Interdisciplinaria de Biotecnología</a:t>
            </a: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Departamento de Extensión y Apoyos Educativos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</p:txBody>
      </p:sp>
      <p:pic>
        <p:nvPicPr>
          <p:cNvPr id="10" name="Picture 2" descr="http://www.clep-cedep.org/sites/default/files/logo_ip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537" y="252967"/>
            <a:ext cx="665268" cy="106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43472" y="1799545"/>
            <a:ext cx="2341375" cy="680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3600" dirty="0"/>
              <a:t>Requisitos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0CF94ABD-58C3-4EE6-A2CB-7CF5ED6AB2B8}"/>
              </a:ext>
            </a:extLst>
          </p:cNvPr>
          <p:cNvSpPr txBox="1">
            <a:spLocks/>
          </p:cNvSpPr>
          <p:nvPr/>
        </p:nvSpPr>
        <p:spPr>
          <a:xfrm>
            <a:off x="2312307" y="2700766"/>
            <a:ext cx="7567385" cy="2801024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s-MX" sz="3000" dirty="0"/>
              <a:t>Profesor de la escuela.</a:t>
            </a:r>
          </a:p>
          <a:p>
            <a:r>
              <a:rPr lang="es-MX" sz="3000" dirty="0"/>
              <a:t>Experiencia docente de 3 años.</a:t>
            </a:r>
          </a:p>
          <a:p>
            <a:r>
              <a:rPr lang="es-MX" sz="3000" dirty="0"/>
              <a:t>Cédula Profesional que ampare Titulo.</a:t>
            </a:r>
          </a:p>
          <a:p>
            <a:r>
              <a:rPr lang="es-MX" sz="3000" dirty="0"/>
              <a:t>Tener conocimientos del tema presentado.</a:t>
            </a:r>
            <a:endParaRPr lang="es-MX" sz="2300" dirty="0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38AB3DC-BCDC-4FB4-BCFE-72AD9B9205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0376" y="340528"/>
            <a:ext cx="1408719" cy="826055"/>
          </a:xfrm>
          <a:prstGeom prst="rect">
            <a:avLst/>
          </a:prstGeom>
        </p:spPr>
      </p:pic>
      <p:sp>
        <p:nvSpPr>
          <p:cNvPr id="8" name="Rectángulo: esquinas redondeadas 7">
            <a:hlinkClick r:id="rId5" action="ppaction://hlinksldjump"/>
            <a:extLst>
              <a:ext uri="{FF2B5EF4-FFF2-40B4-BE49-F238E27FC236}">
                <a16:creationId xmlns:a16="http://schemas.microsoft.com/office/drawing/2014/main" id="{0CEA031F-BB69-4830-9E29-B8139A5C8C75}"/>
              </a:ext>
            </a:extLst>
          </p:cNvPr>
          <p:cNvSpPr/>
          <p:nvPr/>
        </p:nvSpPr>
        <p:spPr>
          <a:xfrm>
            <a:off x="10272464" y="6337452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245147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0BAC65F0-47B4-4B82-CE0B-BA78717D8669}"/>
              </a:ext>
            </a:extLst>
          </p:cNvPr>
          <p:cNvSpPr/>
          <p:nvPr/>
        </p:nvSpPr>
        <p:spPr>
          <a:xfrm>
            <a:off x="0" y="6093296"/>
            <a:ext cx="12192000" cy="778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11 Rectángulo"/>
          <p:cNvSpPr/>
          <p:nvPr/>
        </p:nvSpPr>
        <p:spPr>
          <a:xfrm>
            <a:off x="2837400" y="2132856"/>
            <a:ext cx="6460734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/>
              <a:t>Departamento de Extensión y Apoyos Educativos.</a:t>
            </a:r>
          </a:p>
          <a:p>
            <a:pPr algn="ctr"/>
            <a:r>
              <a:rPr lang="es-MX" sz="2000" b="1" dirty="0"/>
              <a:t>Edificio 04, planta baja.</a:t>
            </a:r>
          </a:p>
          <a:p>
            <a:pPr algn="ctr"/>
            <a:r>
              <a:rPr lang="es-MX" sz="2000" b="1" dirty="0"/>
              <a:t>Ing. Sergio Ernesto Gutiérrez Serdán</a:t>
            </a:r>
          </a:p>
          <a:p>
            <a:pPr algn="ctr"/>
            <a:r>
              <a:rPr lang="es-MX" sz="2000" b="1" dirty="0"/>
              <a:t>Jefe del Depto.</a:t>
            </a:r>
          </a:p>
          <a:p>
            <a:pPr algn="ctr"/>
            <a:r>
              <a:rPr lang="es-MX" sz="1400" b="1" dirty="0"/>
              <a:t> </a:t>
            </a:r>
          </a:p>
          <a:p>
            <a:pPr lvl="0" algn="ctr">
              <a:defRPr/>
            </a:pPr>
            <a:r>
              <a:rPr lang="es-MX" sz="2000" b="1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Lic. María Rocha González Pliego.</a:t>
            </a:r>
          </a:p>
          <a:p>
            <a:pPr lvl="0" algn="ctr">
              <a:defRPr/>
            </a:pPr>
            <a:r>
              <a:rPr lang="es-MX" sz="2000" b="1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Horario de Atención: 9:00 a 14:00 </a:t>
            </a:r>
            <a:r>
              <a:rPr lang="es-MX" sz="2000" b="1" dirty="0" err="1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hrs</a:t>
            </a:r>
            <a:endParaRPr lang="es-MX" sz="2000" b="1" dirty="0">
              <a:solidFill>
                <a:prstClr val="black"/>
              </a:solidFill>
              <a:latin typeface="Gill Sans MT" panose="020B0502020104020203" pitchFamily="34" charset="0"/>
              <a:cs typeface="Kalinga" panose="020B0502040204020203" pitchFamily="34" charset="0"/>
            </a:endParaRPr>
          </a:p>
          <a:p>
            <a:pPr lvl="0" algn="ctr">
              <a:defRPr/>
            </a:pPr>
            <a:endParaRPr lang="es-MX" sz="2000" b="1" dirty="0">
              <a:solidFill>
                <a:prstClr val="black"/>
              </a:solidFill>
              <a:latin typeface="Gill Sans MT" panose="020B0502020104020203" pitchFamily="34" charset="0"/>
              <a:cs typeface="Kalinga" panose="020B0502040204020203" pitchFamily="34" charset="0"/>
            </a:endParaRPr>
          </a:p>
          <a:p>
            <a:pPr lvl="0" algn="ctr">
              <a:defRPr/>
            </a:pPr>
            <a:r>
              <a:rPr lang="es-MX" sz="2000" b="1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M. en E. Orlando Palacios Yáñez.</a:t>
            </a:r>
          </a:p>
          <a:p>
            <a:pPr lvl="0" algn="ctr">
              <a:defRPr/>
            </a:pPr>
            <a:r>
              <a:rPr lang="es-ES" sz="2000" b="1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C</a:t>
            </a:r>
            <a:r>
              <a:rPr lang="es-MX" sz="2000" b="1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. Rebeca Camargo Pedraza.</a:t>
            </a:r>
          </a:p>
          <a:p>
            <a:pPr lvl="0" algn="ctr">
              <a:defRPr/>
            </a:pPr>
            <a:r>
              <a:rPr lang="es-MX" sz="2000" b="1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Horario de Atención: 16:00 a 20:00 </a:t>
            </a:r>
            <a:r>
              <a:rPr lang="es-MX" sz="2000" b="1" dirty="0" err="1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hrs</a:t>
            </a:r>
            <a:endParaRPr lang="es-MX" sz="2000" b="1" dirty="0">
              <a:solidFill>
                <a:prstClr val="black"/>
              </a:solidFill>
              <a:latin typeface="Gill Sans MT" panose="020B0502020104020203" pitchFamily="34" charset="0"/>
              <a:cs typeface="Kalinga" panose="020B0502040204020203" pitchFamily="34" charset="0"/>
            </a:endParaRPr>
          </a:p>
          <a:p>
            <a:pPr lvl="0" algn="ctr">
              <a:defRPr/>
            </a:pPr>
            <a:endParaRPr lang="es-MX" sz="2000" b="1" dirty="0">
              <a:solidFill>
                <a:prstClr val="black"/>
              </a:solidFill>
              <a:latin typeface="Gill Sans MT" panose="020B0502020104020203" pitchFamily="34" charset="0"/>
              <a:cs typeface="Kalinga" panose="020B0502040204020203" pitchFamily="34" charset="0"/>
            </a:endParaRPr>
          </a:p>
          <a:p>
            <a:pPr lvl="0" algn="ctr">
              <a:defRPr/>
            </a:pPr>
            <a:r>
              <a:rPr lang="es-MX" sz="2000" b="1" dirty="0">
                <a:solidFill>
                  <a:prstClr val="black"/>
                </a:solidFill>
                <a:latin typeface="Gill Sans MT" panose="020B0502020104020203" pitchFamily="34" charset="0"/>
                <a:cs typeface="Kalinga" panose="020B0502040204020203" pitchFamily="34" charset="0"/>
              </a:rPr>
              <a:t>EL TIEMPO DE RESPUESTA DE LAS SOLICTUDES ES DE 10 DÍAS HÁBILES</a:t>
            </a:r>
          </a:p>
        </p:txBody>
      </p:sp>
      <p:sp>
        <p:nvSpPr>
          <p:cNvPr id="9" name="5 Rectángulo"/>
          <p:cNvSpPr/>
          <p:nvPr/>
        </p:nvSpPr>
        <p:spPr>
          <a:xfrm>
            <a:off x="3036776" y="335586"/>
            <a:ext cx="57435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Instituto Politécnico Nacional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Unidad Profesional Interdisciplinaria de Biotecnología</a:t>
            </a: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Departamento de Extensión y Apoyos Educativos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</p:txBody>
      </p:sp>
      <p:pic>
        <p:nvPicPr>
          <p:cNvPr id="10" name="Picture 2" descr="http://www.clep-cedep.org/sites/default/files/logo_ip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537" y="252967"/>
            <a:ext cx="665268" cy="106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C3B92A9-F9BE-4BE9-8549-C7BE2BC742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408" y="373034"/>
            <a:ext cx="1408719" cy="826055"/>
          </a:xfrm>
          <a:prstGeom prst="rect">
            <a:avLst/>
          </a:prstGeom>
        </p:spPr>
      </p:pic>
      <p:sp>
        <p:nvSpPr>
          <p:cNvPr id="7" name="Rectángulo: esquinas redondeadas 6">
            <a:hlinkClick r:id="rId5" action="ppaction://hlinksldjump"/>
            <a:extLst>
              <a:ext uri="{FF2B5EF4-FFF2-40B4-BE49-F238E27FC236}">
                <a16:creationId xmlns:a16="http://schemas.microsoft.com/office/drawing/2014/main" id="{08CA142A-9945-4BBB-8E90-4984C04368E6}"/>
              </a:ext>
            </a:extLst>
          </p:cNvPr>
          <p:cNvSpPr/>
          <p:nvPr/>
        </p:nvSpPr>
        <p:spPr>
          <a:xfrm>
            <a:off x="10128448" y="6304946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225412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1657B8D4-5A52-40E7-9448-6A167DE2EB94}"/>
              </a:ext>
            </a:extLst>
          </p:cNvPr>
          <p:cNvSpPr/>
          <p:nvPr/>
        </p:nvSpPr>
        <p:spPr>
          <a:xfrm>
            <a:off x="0" y="5877272"/>
            <a:ext cx="12192000" cy="980728"/>
          </a:xfrm>
          <a:prstGeom prst="rect">
            <a:avLst/>
          </a:prstGeom>
          <a:solidFill>
            <a:srgbClr val="E1DDD7"/>
          </a:solidFill>
          <a:ln>
            <a:solidFill>
              <a:srgbClr val="E1DD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5 Rectángulo"/>
          <p:cNvSpPr/>
          <p:nvPr/>
        </p:nvSpPr>
        <p:spPr>
          <a:xfrm>
            <a:off x="3036776" y="335586"/>
            <a:ext cx="57435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Instituto Politécnico Nacional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Unidad Profesional Interdisciplinaria de Biotecnología</a:t>
            </a: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Departamento de Extensión y Apoyos Educativos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</p:txBody>
      </p:sp>
      <p:pic>
        <p:nvPicPr>
          <p:cNvPr id="10" name="Picture 2" descr="http://www.clep-cedep.org/sites/default/files/logo_ip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217989"/>
            <a:ext cx="665268" cy="106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981200" y="988130"/>
            <a:ext cx="8229600" cy="10661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MX" sz="6000" dirty="0"/>
              <a:t>Titulación Profesional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A719885-975C-4B1E-871B-19E48DEFCB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775" y="459703"/>
            <a:ext cx="1407201" cy="825165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2F8B280-D30F-425E-9B26-5D67E32C01B3}"/>
              </a:ext>
            </a:extLst>
          </p:cNvPr>
          <p:cNvSpPr txBox="1"/>
          <p:nvPr/>
        </p:nvSpPr>
        <p:spPr>
          <a:xfrm>
            <a:off x="0" y="1844824"/>
            <a:ext cx="12192000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006600"/>
                </a:solidFill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Procedimiento para trámite titulación.</a:t>
            </a:r>
          </a:p>
          <a:p>
            <a:pPr algn="ctr"/>
            <a:r>
              <a:rPr lang="es-ES" sz="2000" b="1" dirty="0">
                <a:solidFill>
                  <a:srgbClr val="006600"/>
                </a:solidFill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(Curricular, Escolaridad, Seminario de titulación, créditos de posgrado)</a:t>
            </a:r>
            <a:endParaRPr lang="es-ES" sz="2000" b="1" dirty="0">
              <a:solidFill>
                <a:srgbClr val="0066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sz="900" b="1" dirty="0">
              <a:solidFill>
                <a:srgbClr val="0066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006600"/>
                </a:solidFill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Procedimiento para trámite titulación.</a:t>
            </a:r>
          </a:p>
          <a:p>
            <a:pPr algn="ctr"/>
            <a:r>
              <a:rPr lang="es-ES" sz="2000" b="1" dirty="0">
                <a:solidFill>
                  <a:srgbClr val="006600"/>
                </a:solidFill>
                <a:latin typeface="Century Gothic" panose="020B0502020202020204"/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(Tesis, Proyecto de Investigación, Prácticas Profesionales, Memoria de Experiencia Profesional)</a:t>
            </a:r>
            <a:endParaRPr lang="es-ES" sz="2000" b="1" dirty="0">
              <a:solidFill>
                <a:srgbClr val="006600"/>
              </a:solidFill>
              <a:latin typeface="Century Gothic" panose="020B0502020202020204"/>
            </a:endParaRPr>
          </a:p>
          <a:p>
            <a:pPr algn="ctr"/>
            <a:endParaRPr lang="es-ES" sz="2400" b="1" dirty="0">
              <a:solidFill>
                <a:srgbClr val="C00000"/>
              </a:solidFill>
              <a:latin typeface="Century Gothic" panose="020B0502020202020204"/>
            </a:endParaRP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/>
              </a:rPr>
              <a:t>Información de Interés</a:t>
            </a:r>
            <a:endParaRPr lang="es-ES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Oportunidades para titularse.</a:t>
            </a:r>
            <a:endParaRPr lang="es-ES" sz="24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sz="5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Opciones de Titulación en el IPN (NS).</a:t>
            </a:r>
            <a:endParaRPr lang="es-ES" sz="24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sz="5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Asignaturas Opción Curricular (solo plan 2006).</a:t>
            </a:r>
            <a:endParaRPr lang="es-ES" sz="24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sz="5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Requisitos de los asesores y evaluadores.</a:t>
            </a:r>
            <a:endParaRPr lang="es-ES" sz="24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sz="5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Documentos de suficiencia académica.</a:t>
            </a:r>
            <a:endParaRPr lang="es-ES" sz="24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s-ES" sz="500" b="1" dirty="0">
              <a:solidFill>
                <a:srgbClr val="C000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rgbClr val="C00000"/>
                </a:solidFill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Contacto.</a:t>
            </a:r>
            <a:endParaRPr lang="es-E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070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ángulo 92">
            <a:extLst>
              <a:ext uri="{FF2B5EF4-FFF2-40B4-BE49-F238E27FC236}">
                <a16:creationId xmlns:a16="http://schemas.microsoft.com/office/drawing/2014/main" id="{2039059A-6B0D-424C-A991-DB075DF2AEB5}"/>
              </a:ext>
            </a:extLst>
          </p:cNvPr>
          <p:cNvSpPr/>
          <p:nvPr/>
        </p:nvSpPr>
        <p:spPr>
          <a:xfrm>
            <a:off x="0" y="6107241"/>
            <a:ext cx="12192000" cy="778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475FDDA8-2A6E-43CA-B434-386F618C1A8A}"/>
              </a:ext>
            </a:extLst>
          </p:cNvPr>
          <p:cNvSpPr/>
          <p:nvPr/>
        </p:nvSpPr>
        <p:spPr>
          <a:xfrm>
            <a:off x="1285190" y="1655181"/>
            <a:ext cx="9793088" cy="261651"/>
          </a:xfrm>
          <a:prstGeom prst="rect">
            <a:avLst/>
          </a:prstGeom>
          <a:solidFill>
            <a:srgbClr val="E1DD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937121" y="80640"/>
            <a:ext cx="9839399" cy="877912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t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609585">
              <a:defRPr/>
            </a:pPr>
            <a:r>
              <a:rPr lang="es-ES" sz="3100" b="1" dirty="0">
                <a:solidFill>
                  <a:srgbClr val="860000"/>
                </a:solidFill>
                <a:latin typeface="Century Gothic" panose="020B0502020202020204"/>
              </a:rPr>
              <a:t>Procedimiento para las opciones:</a:t>
            </a:r>
          </a:p>
          <a:p>
            <a:pPr algn="ctr" defTabSz="609585">
              <a:defRPr/>
            </a:pPr>
            <a:r>
              <a:rPr lang="es-ES" sz="2400" b="1" dirty="0">
                <a:solidFill>
                  <a:srgbClr val="860000"/>
                </a:solidFill>
                <a:latin typeface="Century Gothic" panose="020B0502020202020204"/>
              </a:rPr>
              <a:t>Curricular, Escolaridad, Seminario de titulación, créditos de posgrado.</a:t>
            </a:r>
            <a:endParaRPr lang="es-MX" sz="2400" b="1" dirty="0">
              <a:solidFill>
                <a:srgbClr val="860000"/>
              </a:solidFill>
              <a:latin typeface="Century Gothic" panose="020B0502020202020204"/>
            </a:endParaRPr>
          </a:p>
        </p:txBody>
      </p:sp>
      <p:pic>
        <p:nvPicPr>
          <p:cNvPr id="10" name="Picture 2" descr="http://www.clep-cedep.org/sites/default/files/logo_ip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89" y="164528"/>
            <a:ext cx="568350" cy="910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22973339-00F8-47BA-8DA0-A98E4DE2416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427" y="252228"/>
            <a:ext cx="1254229" cy="735464"/>
          </a:xfrm>
          <a:prstGeom prst="rect">
            <a:avLst/>
          </a:prstGeom>
        </p:spPr>
      </p:pic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FFC2E3F-8EB1-46BF-927B-59692DD96513}"/>
              </a:ext>
            </a:extLst>
          </p:cNvPr>
          <p:cNvSpPr/>
          <p:nvPr/>
        </p:nvSpPr>
        <p:spPr>
          <a:xfrm>
            <a:off x="1764531" y="1690777"/>
            <a:ext cx="2026687" cy="876468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Envía tu solicitud y documentos al correo </a:t>
            </a:r>
            <a:r>
              <a:rPr lang="es-ES" sz="1300" dirty="0">
                <a:solidFill>
                  <a:schemeClr val="tx1"/>
                </a:solidFill>
              </a:rPr>
              <a:t>titulacion_upibi@ipn.mx</a:t>
            </a:r>
            <a:endParaRPr lang="es-CR" sz="1300" dirty="0">
              <a:solidFill>
                <a:schemeClr val="tx1"/>
              </a:solidFill>
            </a:endParaRPr>
          </a:p>
        </p:txBody>
      </p:sp>
      <p:sp>
        <p:nvSpPr>
          <p:cNvPr id="8" name="Rombo 7">
            <a:extLst>
              <a:ext uri="{FF2B5EF4-FFF2-40B4-BE49-F238E27FC236}">
                <a16:creationId xmlns:a16="http://schemas.microsoft.com/office/drawing/2014/main" id="{B7158395-0922-4286-8BE1-B8862BDD379C}"/>
              </a:ext>
            </a:extLst>
          </p:cNvPr>
          <p:cNvSpPr/>
          <p:nvPr/>
        </p:nvSpPr>
        <p:spPr>
          <a:xfrm>
            <a:off x="7786282" y="1959668"/>
            <a:ext cx="345964" cy="338686"/>
          </a:xfrm>
          <a:prstGeom prst="diamond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3D0320C-FE90-45EC-BCC2-B7AEE4CA6D55}"/>
              </a:ext>
            </a:extLst>
          </p:cNvPr>
          <p:cNvSpPr/>
          <p:nvPr/>
        </p:nvSpPr>
        <p:spPr>
          <a:xfrm>
            <a:off x="7091412" y="4305635"/>
            <a:ext cx="1735704" cy="629982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MODIFICA archivo de acuerdo a las observaciones.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DBC5E5A9-15F4-43E4-82B3-C117B7D4F5E0}"/>
              </a:ext>
            </a:extLst>
          </p:cNvPr>
          <p:cNvSpPr/>
          <p:nvPr/>
        </p:nvSpPr>
        <p:spPr>
          <a:xfrm>
            <a:off x="10526540" y="3857574"/>
            <a:ext cx="1296143" cy="10731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MANTIENE comunicación con egresado para seguimiento</a:t>
            </a:r>
            <a:endParaRPr lang="es-CR" sz="1400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4159C4E5-6691-4774-A8D8-7E39170B2A5B}"/>
              </a:ext>
            </a:extLst>
          </p:cNvPr>
          <p:cNvSpPr txBox="1"/>
          <p:nvPr/>
        </p:nvSpPr>
        <p:spPr>
          <a:xfrm>
            <a:off x="7656509" y="3219197"/>
            <a:ext cx="3786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>
                <a:latin typeface="Century Gothic" panose="020B0502020202020204" pitchFamily="34" charset="0"/>
              </a:rPr>
              <a:t>No</a:t>
            </a:r>
            <a:endParaRPr lang="es-CR" sz="1100" b="1" dirty="0">
              <a:latin typeface="Century Gothic" panose="020B0502020202020204" pitchFamily="34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BDB969FE-EACD-47CE-AE71-41C1435A009A}"/>
              </a:ext>
            </a:extLst>
          </p:cNvPr>
          <p:cNvSpPr txBox="1"/>
          <p:nvPr/>
        </p:nvSpPr>
        <p:spPr>
          <a:xfrm>
            <a:off x="7959264" y="2801448"/>
            <a:ext cx="2920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>
                <a:latin typeface="Century Gothic" panose="020B0502020202020204" pitchFamily="34" charset="0"/>
              </a:rPr>
              <a:t>Si</a:t>
            </a:r>
            <a:endParaRPr lang="es-CR" sz="1100" b="1" dirty="0">
              <a:latin typeface="Century Gothic" panose="020B0502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CD9B8726-01C7-465A-A5E3-C0B52D8C37DE}"/>
              </a:ext>
            </a:extLst>
          </p:cNvPr>
          <p:cNvSpPr txBox="1"/>
          <p:nvPr/>
        </p:nvSpPr>
        <p:spPr>
          <a:xfrm>
            <a:off x="7888629" y="1871293"/>
            <a:ext cx="995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¿Opción válida?</a:t>
            </a:r>
            <a:endParaRPr lang="es-CR" sz="1200" dirty="0"/>
          </a:p>
        </p:txBody>
      </p:sp>
      <p:sp>
        <p:nvSpPr>
          <p:cNvPr id="81" name="Bocadillo: rectángulo 80">
            <a:extLst>
              <a:ext uri="{FF2B5EF4-FFF2-40B4-BE49-F238E27FC236}">
                <a16:creationId xmlns:a16="http://schemas.microsoft.com/office/drawing/2014/main" id="{9178A746-7896-40B6-B2E3-D5CE677FCDFA}"/>
              </a:ext>
            </a:extLst>
          </p:cNvPr>
          <p:cNvSpPr/>
          <p:nvPr/>
        </p:nvSpPr>
        <p:spPr>
          <a:xfrm>
            <a:off x="81531" y="3219197"/>
            <a:ext cx="1796512" cy="1848438"/>
          </a:xfrm>
          <a:prstGeom prst="wedgeRectCallout">
            <a:avLst>
              <a:gd name="adj1" fmla="val 54281"/>
              <a:gd name="adj2" fmla="val -88101"/>
            </a:avLst>
          </a:prstGeom>
          <a:solidFill>
            <a:srgbClr val="FFFFCC"/>
          </a:solidFill>
          <a:ln w="3175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La solicitud de acta de examen profesional se podrá realizar en cualquier momento a lo largo del semestre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59" name="Rectángulo: esquinas redondeadas 58">
            <a:extLst>
              <a:ext uri="{FF2B5EF4-FFF2-40B4-BE49-F238E27FC236}">
                <a16:creationId xmlns:a16="http://schemas.microsoft.com/office/drawing/2014/main" id="{D33A5FAF-EADA-43F2-A756-857B1A5467A5}"/>
              </a:ext>
            </a:extLst>
          </p:cNvPr>
          <p:cNvSpPr/>
          <p:nvPr/>
        </p:nvSpPr>
        <p:spPr>
          <a:xfrm>
            <a:off x="8902394" y="973767"/>
            <a:ext cx="1370647" cy="422302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Inicia proceso </a:t>
            </a:r>
            <a:r>
              <a:rPr lang="es-ES" sz="1400" dirty="0" err="1">
                <a:solidFill>
                  <a:schemeClr val="tx1"/>
                </a:solidFill>
              </a:rPr>
              <a:t>nuevamente</a:t>
            </a:r>
            <a:r>
              <a:rPr lang="es-ES" sz="1400" baseline="30000" dirty="0" err="1">
                <a:solidFill>
                  <a:schemeClr val="tx1"/>
                </a:solidFill>
              </a:rPr>
              <a:t>A</a:t>
            </a:r>
            <a:r>
              <a:rPr lang="es-ES" sz="1400" dirty="0">
                <a:solidFill>
                  <a:schemeClr val="tx1"/>
                </a:solidFill>
              </a:rPr>
              <a:t>.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79" name="Bocadillo: rectángulo 78">
            <a:extLst>
              <a:ext uri="{FF2B5EF4-FFF2-40B4-BE49-F238E27FC236}">
                <a16:creationId xmlns:a16="http://schemas.microsoft.com/office/drawing/2014/main" id="{D3FAFD71-890F-4F32-8D31-E905B5B17DC6}"/>
              </a:ext>
            </a:extLst>
          </p:cNvPr>
          <p:cNvSpPr/>
          <p:nvPr/>
        </p:nvSpPr>
        <p:spPr>
          <a:xfrm>
            <a:off x="7531262" y="6067125"/>
            <a:ext cx="4584621" cy="654494"/>
          </a:xfrm>
          <a:prstGeom prst="wedgeRectCallout">
            <a:avLst>
              <a:gd name="adj1" fmla="val 25741"/>
              <a:gd name="adj2" fmla="val -41528"/>
            </a:avLst>
          </a:prstGeom>
          <a:solidFill>
            <a:srgbClr val="FF9966"/>
          </a:solidFill>
          <a:ln w="3175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indent="-179388">
              <a:buAutoNum type="alphaUcPeriod"/>
            </a:pPr>
            <a:r>
              <a:rPr lang="es-ES" sz="1400" dirty="0">
                <a:solidFill>
                  <a:schemeClr val="tx1"/>
                </a:solidFill>
              </a:rPr>
              <a:t>Cada registro y autorización de una opción o el resultado adverso de la misma se considera una oportunidad.</a:t>
            </a:r>
          </a:p>
          <a:p>
            <a:pPr marL="179388" indent="-179388"/>
            <a:r>
              <a:rPr lang="es-ES" sz="1400" dirty="0">
                <a:solidFill>
                  <a:schemeClr val="tx1"/>
                </a:solidFill>
              </a:rPr>
              <a:t>	Se tienen 3 oportunidades para titularse.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12A8BB85-F445-4915-B020-FCBCD23D33CB}"/>
              </a:ext>
            </a:extLst>
          </p:cNvPr>
          <p:cNvSpPr txBox="1"/>
          <p:nvPr/>
        </p:nvSpPr>
        <p:spPr>
          <a:xfrm>
            <a:off x="-24680" y="5271591"/>
            <a:ext cx="15792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1100" dirty="0"/>
              <a:t>Subdirección Académica</a:t>
            </a:r>
            <a:endParaRPr lang="es-CR" sz="1100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2590773E-F906-4E42-ABA4-5AF0FC3A04B2}"/>
              </a:ext>
            </a:extLst>
          </p:cNvPr>
          <p:cNvSpPr txBox="1"/>
          <p:nvPr/>
        </p:nvSpPr>
        <p:spPr>
          <a:xfrm>
            <a:off x="347216" y="5528555"/>
            <a:ext cx="12073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1100" dirty="0"/>
              <a:t>Área de titulación</a:t>
            </a:r>
            <a:endParaRPr lang="es-CR" sz="1100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0CD63028-1FE1-4433-B7E1-6E33218F26CE}"/>
              </a:ext>
            </a:extLst>
          </p:cNvPr>
          <p:cNvSpPr txBox="1"/>
          <p:nvPr/>
        </p:nvSpPr>
        <p:spPr>
          <a:xfrm>
            <a:off x="271875" y="5785520"/>
            <a:ext cx="12827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1100" dirty="0"/>
              <a:t>Pasante/ titulada(o)</a:t>
            </a:r>
            <a:endParaRPr lang="es-CR" sz="1100" dirty="0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FFB939D-020B-487B-91A3-AFDF32DD23CF}"/>
              </a:ext>
            </a:extLst>
          </p:cNvPr>
          <p:cNvSpPr/>
          <p:nvPr/>
        </p:nvSpPr>
        <p:spPr>
          <a:xfrm>
            <a:off x="1487488" y="5353472"/>
            <a:ext cx="360040" cy="175083"/>
          </a:xfrm>
          <a:prstGeom prst="rect">
            <a:avLst/>
          </a:prstGeom>
          <a:solidFill>
            <a:srgbClr val="99CC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4A6B97D4-284B-4B9D-B1BE-CE6B94F9A3AB}"/>
              </a:ext>
            </a:extLst>
          </p:cNvPr>
          <p:cNvSpPr/>
          <p:nvPr/>
        </p:nvSpPr>
        <p:spPr>
          <a:xfrm>
            <a:off x="1487488" y="5594901"/>
            <a:ext cx="360040" cy="1750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6" name="Rectángulo 95">
            <a:extLst>
              <a:ext uri="{FF2B5EF4-FFF2-40B4-BE49-F238E27FC236}">
                <a16:creationId xmlns:a16="http://schemas.microsoft.com/office/drawing/2014/main" id="{AC313FA0-B4D5-43CB-A448-B76C252F604A}"/>
              </a:ext>
            </a:extLst>
          </p:cNvPr>
          <p:cNvSpPr/>
          <p:nvPr/>
        </p:nvSpPr>
        <p:spPr>
          <a:xfrm>
            <a:off x="1487488" y="5861099"/>
            <a:ext cx="360040" cy="175083"/>
          </a:xfrm>
          <a:prstGeom prst="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97" name="Rectángulo: esquinas redondeadas 96">
            <a:extLst>
              <a:ext uri="{FF2B5EF4-FFF2-40B4-BE49-F238E27FC236}">
                <a16:creationId xmlns:a16="http://schemas.microsoft.com/office/drawing/2014/main" id="{8C50CDA6-38D6-452D-9619-EA2EAB88EF97}"/>
              </a:ext>
            </a:extLst>
          </p:cNvPr>
          <p:cNvSpPr/>
          <p:nvPr/>
        </p:nvSpPr>
        <p:spPr>
          <a:xfrm>
            <a:off x="8979310" y="2350989"/>
            <a:ext cx="1216815" cy="14320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COMUNICA</a:t>
            </a:r>
            <a:r>
              <a:rPr lang="es-ES" sz="1400" dirty="0"/>
              <a:t> fecha de entrega de fotos, documentos y </a:t>
            </a:r>
            <a:r>
              <a:rPr lang="es-ES" sz="1400" b="1" dirty="0"/>
              <a:t>pago</a:t>
            </a:r>
            <a:endParaRPr lang="es-CR" sz="1400" b="1" dirty="0"/>
          </a:p>
        </p:txBody>
      </p:sp>
      <p:sp>
        <p:nvSpPr>
          <p:cNvPr id="135" name="Rectángulo: esquinas redondeadas 134">
            <a:extLst>
              <a:ext uri="{FF2B5EF4-FFF2-40B4-BE49-F238E27FC236}">
                <a16:creationId xmlns:a16="http://schemas.microsoft.com/office/drawing/2014/main" id="{DA36826E-994F-45A6-8E18-2B815F0F4E86}"/>
              </a:ext>
            </a:extLst>
          </p:cNvPr>
          <p:cNvSpPr/>
          <p:nvPr/>
        </p:nvSpPr>
        <p:spPr>
          <a:xfrm>
            <a:off x="10487410" y="2783983"/>
            <a:ext cx="1374402" cy="566019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ENTREGA documentos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55" name="Rectángulo: esquinas redondeadas 54">
            <a:extLst>
              <a:ext uri="{FF2B5EF4-FFF2-40B4-BE49-F238E27FC236}">
                <a16:creationId xmlns:a16="http://schemas.microsoft.com/office/drawing/2014/main" id="{A81424C0-562E-4BD4-A758-E35F0729FC68}"/>
              </a:ext>
            </a:extLst>
          </p:cNvPr>
          <p:cNvSpPr/>
          <p:nvPr/>
        </p:nvSpPr>
        <p:spPr>
          <a:xfrm>
            <a:off x="101386" y="1819657"/>
            <a:ext cx="1386102" cy="6187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PERMANENTE</a:t>
            </a:r>
            <a:endParaRPr lang="es-CR" sz="1400" dirty="0"/>
          </a:p>
        </p:txBody>
      </p:sp>
      <p:sp>
        <p:nvSpPr>
          <p:cNvPr id="56" name="Rectángulo: esquinas redondeadas 55">
            <a:extLst>
              <a:ext uri="{FF2B5EF4-FFF2-40B4-BE49-F238E27FC236}">
                <a16:creationId xmlns:a16="http://schemas.microsoft.com/office/drawing/2014/main" id="{FB14C36D-A56D-4AB3-B6B8-E7195D7530D0}"/>
              </a:ext>
            </a:extLst>
          </p:cNvPr>
          <p:cNvSpPr/>
          <p:nvPr/>
        </p:nvSpPr>
        <p:spPr>
          <a:xfrm>
            <a:off x="7273941" y="951111"/>
            <a:ext cx="1370648" cy="4676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ENVÍA respuesta</a:t>
            </a:r>
            <a:endParaRPr lang="es-CR" sz="1400" dirty="0"/>
          </a:p>
        </p:txBody>
      </p:sp>
      <p:sp>
        <p:nvSpPr>
          <p:cNvPr id="57" name="Rectángulo: esquinas redondeadas 56">
            <a:extLst>
              <a:ext uri="{FF2B5EF4-FFF2-40B4-BE49-F238E27FC236}">
                <a16:creationId xmlns:a16="http://schemas.microsoft.com/office/drawing/2014/main" id="{2FDC9756-2252-4ECF-8D01-703AF14EE97C}"/>
              </a:ext>
            </a:extLst>
          </p:cNvPr>
          <p:cNvSpPr/>
          <p:nvPr/>
        </p:nvSpPr>
        <p:spPr>
          <a:xfrm>
            <a:off x="4158220" y="1694324"/>
            <a:ext cx="2649576" cy="869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VERIFICA validez de la opción y documentos</a:t>
            </a:r>
          </a:p>
          <a:p>
            <a:pPr algn="ctr"/>
            <a:r>
              <a:rPr lang="es-ES" sz="1400" dirty="0"/>
              <a:t>(tiempo de respuesta 10 días hábiles)</a:t>
            </a:r>
            <a:endParaRPr lang="es-CR" sz="1400" dirty="0"/>
          </a:p>
        </p:txBody>
      </p:sp>
      <p:sp>
        <p:nvSpPr>
          <p:cNvPr id="58" name="Rombo 57">
            <a:extLst>
              <a:ext uri="{FF2B5EF4-FFF2-40B4-BE49-F238E27FC236}">
                <a16:creationId xmlns:a16="http://schemas.microsoft.com/office/drawing/2014/main" id="{33932F45-D2BE-4D79-8952-9209FF1E5C9B}"/>
              </a:ext>
            </a:extLst>
          </p:cNvPr>
          <p:cNvSpPr/>
          <p:nvPr/>
        </p:nvSpPr>
        <p:spPr>
          <a:xfrm>
            <a:off x="7786282" y="2897649"/>
            <a:ext cx="345964" cy="338686"/>
          </a:xfrm>
          <a:prstGeom prst="diamond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540F518A-02BB-4504-9B90-C04A6EC71796}"/>
              </a:ext>
            </a:extLst>
          </p:cNvPr>
          <p:cNvSpPr txBox="1"/>
          <p:nvPr/>
        </p:nvSpPr>
        <p:spPr>
          <a:xfrm>
            <a:off x="7830414" y="2463279"/>
            <a:ext cx="1269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¿documentos completos?</a:t>
            </a:r>
            <a:endParaRPr lang="es-CR" sz="1200" dirty="0"/>
          </a:p>
        </p:txBody>
      </p:sp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id="{FE6D1102-2290-49FD-8CAF-6C2BBBD3ABEE}"/>
              </a:ext>
            </a:extLst>
          </p:cNvPr>
          <p:cNvSpPr/>
          <p:nvPr/>
        </p:nvSpPr>
        <p:spPr>
          <a:xfrm>
            <a:off x="7273941" y="3630344"/>
            <a:ext cx="1370647" cy="3965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COMUNICA observaciones</a:t>
            </a:r>
            <a:endParaRPr lang="es-CR" sz="1400" dirty="0"/>
          </a:p>
        </p:txBody>
      </p:sp>
      <p:sp>
        <p:nvSpPr>
          <p:cNvPr id="62" name="Rectángulo: esquinas redondeadas 61">
            <a:extLst>
              <a:ext uri="{FF2B5EF4-FFF2-40B4-BE49-F238E27FC236}">
                <a16:creationId xmlns:a16="http://schemas.microsoft.com/office/drawing/2014/main" id="{89936FE5-1096-491E-8FC4-9C4ED2B8C0DB}"/>
              </a:ext>
            </a:extLst>
          </p:cNvPr>
          <p:cNvSpPr/>
          <p:nvPr/>
        </p:nvSpPr>
        <p:spPr>
          <a:xfrm>
            <a:off x="6944127" y="5143325"/>
            <a:ext cx="2030275" cy="705020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ENVÍA archivo modificado </a:t>
            </a:r>
            <a:r>
              <a:rPr lang="es-ES" sz="1400" dirty="0">
                <a:solidFill>
                  <a:schemeClr val="tx1"/>
                </a:solidFill>
                <a:hlinkClick r:id="rId5"/>
              </a:rPr>
              <a:t>titulacion_upibi@ipn.mx</a:t>
            </a:r>
            <a:r>
              <a:rPr lang="es-ES" sz="1400" dirty="0">
                <a:solidFill>
                  <a:schemeClr val="tx1"/>
                </a:solidFill>
              </a:rPr>
              <a:t> </a:t>
            </a:r>
            <a:endParaRPr lang="es-CR" sz="1400" dirty="0">
              <a:solidFill>
                <a:schemeClr val="tx1"/>
              </a:solidFill>
            </a:endParaRP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5F7C0B3E-F499-4967-B8BD-A7F9279974D2}"/>
              </a:ext>
            </a:extLst>
          </p:cNvPr>
          <p:cNvCxnSpPr>
            <a:cxnSpLocks/>
            <a:stCxn id="55" idx="3"/>
            <a:endCxn id="7" idx="1"/>
          </p:cNvCxnSpPr>
          <p:nvPr/>
        </p:nvCxnSpPr>
        <p:spPr>
          <a:xfrm flipV="1">
            <a:off x="1487488" y="2129011"/>
            <a:ext cx="277043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EB7011F4-C465-4012-AD4A-A47641A2D029}"/>
              </a:ext>
            </a:extLst>
          </p:cNvPr>
          <p:cNvCxnSpPr>
            <a:cxnSpLocks/>
            <a:stCxn id="7" idx="3"/>
            <a:endCxn id="57" idx="1"/>
          </p:cNvCxnSpPr>
          <p:nvPr/>
        </p:nvCxnSpPr>
        <p:spPr>
          <a:xfrm>
            <a:off x="3791218" y="2129011"/>
            <a:ext cx="367002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775E72E3-E6BD-4AAE-962F-BB635AAC790F}"/>
              </a:ext>
            </a:extLst>
          </p:cNvPr>
          <p:cNvCxnSpPr>
            <a:cxnSpLocks/>
            <a:stCxn id="57" idx="3"/>
            <a:endCxn id="8" idx="1"/>
          </p:cNvCxnSpPr>
          <p:nvPr/>
        </p:nvCxnSpPr>
        <p:spPr>
          <a:xfrm flipV="1">
            <a:off x="6807796" y="2129011"/>
            <a:ext cx="978486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B19BB24C-4E05-4C19-A0DF-9B4A9954C7C8}"/>
              </a:ext>
            </a:extLst>
          </p:cNvPr>
          <p:cNvCxnSpPr>
            <a:cxnSpLocks/>
            <a:stCxn id="8" idx="0"/>
            <a:endCxn id="56" idx="2"/>
          </p:cNvCxnSpPr>
          <p:nvPr/>
        </p:nvCxnSpPr>
        <p:spPr>
          <a:xfrm flipV="1">
            <a:off x="7959264" y="1418725"/>
            <a:ext cx="1" cy="54094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3BAC5A99-EA50-4C7F-9D07-215AF866FED9}"/>
              </a:ext>
            </a:extLst>
          </p:cNvPr>
          <p:cNvCxnSpPr>
            <a:cxnSpLocks/>
            <a:stCxn id="8" idx="2"/>
            <a:endCxn id="58" idx="0"/>
          </p:cNvCxnSpPr>
          <p:nvPr/>
        </p:nvCxnSpPr>
        <p:spPr>
          <a:xfrm>
            <a:off x="7959264" y="2298354"/>
            <a:ext cx="0" cy="59929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5ABC9B8E-EA1E-4DF7-8990-7EAD7CA64E36}"/>
              </a:ext>
            </a:extLst>
          </p:cNvPr>
          <p:cNvCxnSpPr>
            <a:cxnSpLocks/>
            <a:stCxn id="58" idx="2"/>
            <a:endCxn id="61" idx="0"/>
          </p:cNvCxnSpPr>
          <p:nvPr/>
        </p:nvCxnSpPr>
        <p:spPr>
          <a:xfrm>
            <a:off x="7959264" y="3236335"/>
            <a:ext cx="1" cy="39400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AB61F95D-B1D7-4326-AC22-7140230B41E5}"/>
              </a:ext>
            </a:extLst>
          </p:cNvPr>
          <p:cNvCxnSpPr>
            <a:cxnSpLocks/>
            <a:stCxn id="61" idx="2"/>
            <a:endCxn id="23" idx="0"/>
          </p:cNvCxnSpPr>
          <p:nvPr/>
        </p:nvCxnSpPr>
        <p:spPr>
          <a:xfrm flipH="1">
            <a:off x="7959264" y="4026908"/>
            <a:ext cx="1" cy="27872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F6C4E223-25D1-4677-A011-5B48F6FCA11D}"/>
              </a:ext>
            </a:extLst>
          </p:cNvPr>
          <p:cNvCxnSpPr>
            <a:cxnSpLocks/>
            <a:stCxn id="23" idx="2"/>
            <a:endCxn id="62" idx="0"/>
          </p:cNvCxnSpPr>
          <p:nvPr/>
        </p:nvCxnSpPr>
        <p:spPr>
          <a:xfrm>
            <a:off x="7959264" y="4935617"/>
            <a:ext cx="1" cy="20770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14F1261C-5E70-49B2-B071-967C1D952E81}"/>
              </a:ext>
            </a:extLst>
          </p:cNvPr>
          <p:cNvCxnSpPr>
            <a:cxnSpLocks/>
            <a:stCxn id="62" idx="1"/>
            <a:endCxn id="58" idx="1"/>
          </p:cNvCxnSpPr>
          <p:nvPr/>
        </p:nvCxnSpPr>
        <p:spPr>
          <a:xfrm rot="10800000" flipH="1">
            <a:off x="6944126" y="3066993"/>
            <a:ext cx="842155" cy="2428843"/>
          </a:xfrm>
          <a:prstGeom prst="bentConnector3">
            <a:avLst>
              <a:gd name="adj1" fmla="val -27145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0670ED65-01D5-4416-8B78-9C10CFF27F84}"/>
              </a:ext>
            </a:extLst>
          </p:cNvPr>
          <p:cNvCxnSpPr>
            <a:cxnSpLocks/>
            <a:stCxn id="58" idx="3"/>
            <a:endCxn id="97" idx="1"/>
          </p:cNvCxnSpPr>
          <p:nvPr/>
        </p:nvCxnSpPr>
        <p:spPr>
          <a:xfrm>
            <a:off x="8132246" y="3066992"/>
            <a:ext cx="847064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uadroTexto 79">
            <a:extLst>
              <a:ext uri="{FF2B5EF4-FFF2-40B4-BE49-F238E27FC236}">
                <a16:creationId xmlns:a16="http://schemas.microsoft.com/office/drawing/2014/main" id="{65D356B6-8CE0-4CD9-AF0B-4D956FEC5F77}"/>
              </a:ext>
            </a:extLst>
          </p:cNvPr>
          <p:cNvSpPr txBox="1"/>
          <p:nvPr/>
        </p:nvSpPr>
        <p:spPr>
          <a:xfrm>
            <a:off x="7943902" y="2187976"/>
            <a:ext cx="2920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>
                <a:latin typeface="Century Gothic" panose="020B0502020202020204" pitchFamily="34" charset="0"/>
              </a:rPr>
              <a:t>Si</a:t>
            </a:r>
            <a:endParaRPr lang="es-CR" sz="1100" b="1" dirty="0">
              <a:latin typeface="Century Gothic" panose="020B0502020202020204" pitchFamily="34" charset="0"/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A87FFF16-1A95-4B29-9BB1-9253298B1EB5}"/>
              </a:ext>
            </a:extLst>
          </p:cNvPr>
          <p:cNvSpPr txBox="1"/>
          <p:nvPr/>
        </p:nvSpPr>
        <p:spPr>
          <a:xfrm>
            <a:off x="7882933" y="1694681"/>
            <a:ext cx="3786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b="1" dirty="0">
                <a:latin typeface="Century Gothic" panose="020B0502020202020204" pitchFamily="34" charset="0"/>
              </a:rPr>
              <a:t>No</a:t>
            </a:r>
            <a:endParaRPr lang="es-CR" sz="1100" b="1" dirty="0">
              <a:latin typeface="Century Gothic" panose="020B0502020202020204" pitchFamily="34" charset="0"/>
            </a:endParaRPr>
          </a:p>
        </p:txBody>
      </p: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64FF5391-CE0A-49C0-9CCD-6E4BA5D5F2A1}"/>
              </a:ext>
            </a:extLst>
          </p:cNvPr>
          <p:cNvCxnSpPr>
            <a:cxnSpLocks/>
            <a:stCxn id="56" idx="3"/>
            <a:endCxn id="59" idx="1"/>
          </p:cNvCxnSpPr>
          <p:nvPr/>
        </p:nvCxnSpPr>
        <p:spPr>
          <a:xfrm>
            <a:off x="8644589" y="1184918"/>
            <a:ext cx="257805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2388E3D5-415F-423E-B2A5-6D8D7BEB0A52}"/>
              </a:ext>
            </a:extLst>
          </p:cNvPr>
          <p:cNvCxnSpPr>
            <a:cxnSpLocks/>
            <a:stCxn id="97" idx="3"/>
            <a:endCxn id="135" idx="1"/>
          </p:cNvCxnSpPr>
          <p:nvPr/>
        </p:nvCxnSpPr>
        <p:spPr>
          <a:xfrm>
            <a:off x="10196125" y="3066992"/>
            <a:ext cx="291285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Bocadillo: rectángulo 50">
            <a:extLst>
              <a:ext uri="{FF2B5EF4-FFF2-40B4-BE49-F238E27FC236}">
                <a16:creationId xmlns:a16="http://schemas.microsoft.com/office/drawing/2014/main" id="{7CCF705E-633D-4305-9CCD-932ED223C156}"/>
              </a:ext>
            </a:extLst>
          </p:cNvPr>
          <p:cNvSpPr/>
          <p:nvPr/>
        </p:nvSpPr>
        <p:spPr>
          <a:xfrm>
            <a:off x="2063552" y="2660489"/>
            <a:ext cx="4543570" cy="4095886"/>
          </a:xfrm>
          <a:prstGeom prst="wedgeRectCallout">
            <a:avLst>
              <a:gd name="adj1" fmla="val -24044"/>
              <a:gd name="adj2" fmla="val -54778"/>
            </a:avLst>
          </a:prstGeom>
          <a:solidFill>
            <a:srgbClr val="FFFFCC"/>
          </a:solidFill>
          <a:ln w="3175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</a:rPr>
              <a:t>Documentos a cargar en la solicitud: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</a:rPr>
              <a:t>Certificado de Estudios.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  <a:hlinkClick r:id="rId6"/>
              </a:rPr>
              <a:t>CURP.</a:t>
            </a:r>
            <a:endParaRPr lang="es-ES" sz="1200" dirty="0">
              <a:solidFill>
                <a:schemeClr val="tx1"/>
              </a:solidFill>
            </a:endParaRP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</a:rPr>
              <a:t>Constancia de Servicio Social.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  <a:hlinkClick r:id="rId7"/>
              </a:rPr>
              <a:t>No adeudo de material documental.</a:t>
            </a:r>
            <a:endParaRPr lang="es-ES" sz="1200" dirty="0">
              <a:solidFill>
                <a:schemeClr val="tx1"/>
              </a:solidFill>
            </a:endParaRP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  <a:hlinkClick r:id="rId8" action="ppaction://hlinksldjump"/>
              </a:rPr>
              <a:t>Documentos de suficiencia académica de la opción</a:t>
            </a:r>
            <a:r>
              <a:rPr lang="es-ES" sz="1200" dirty="0">
                <a:solidFill>
                  <a:schemeClr val="tx1"/>
                </a:solidFill>
              </a:rPr>
              <a:t>.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</a:rPr>
              <a:t>En caso de tener asesor externo,  incluir su CV y cédula profesional.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endParaRPr lang="es-ES" sz="8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</a:rPr>
              <a:t>Un solo archivo no mayor a 5MB, en el orden indicado y nombrándolo con sus datos de la siguiente forma:</a:t>
            </a:r>
          </a:p>
          <a:p>
            <a:pPr marL="269875" lvl="1" indent="-87313">
              <a:buFont typeface="Arial" panose="020B0604020202020204" pitchFamily="34" charset="0"/>
              <a:buChar char="•"/>
            </a:pPr>
            <a:r>
              <a:rPr lang="es-ES" sz="1100" dirty="0">
                <a:solidFill>
                  <a:schemeClr val="tx1"/>
                </a:solidFill>
              </a:rPr>
              <a:t>Clave_carrera_Boleta_apellido_pat_apellido_mat.pdf</a:t>
            </a:r>
          </a:p>
          <a:p>
            <a:pPr marL="269875" lvl="1" indent="-87313"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</a:endParaRPr>
          </a:p>
          <a:p>
            <a:pPr marL="269875" lvl="1" indent="-87313"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</a:endParaRPr>
          </a:p>
          <a:p>
            <a:pPr marL="269875" lvl="1" indent="-87313"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</a:endParaRPr>
          </a:p>
        </p:txBody>
      </p:sp>
      <p:graphicFrame>
        <p:nvGraphicFramePr>
          <p:cNvPr id="63" name="Tabla 62">
            <a:extLst>
              <a:ext uri="{FF2B5EF4-FFF2-40B4-BE49-F238E27FC236}">
                <a16:creationId xmlns:a16="http://schemas.microsoft.com/office/drawing/2014/main" id="{17A291B6-0854-46E5-B5E5-EB9B6476B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331154"/>
              </p:ext>
            </p:extLst>
          </p:nvPr>
        </p:nvGraphicFramePr>
        <p:xfrm>
          <a:off x="3066766" y="4941168"/>
          <a:ext cx="258005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140">
                  <a:extLst>
                    <a:ext uri="{9D8B030D-6E8A-4147-A177-3AD203B41FA5}">
                      <a16:colId xmlns:a16="http://schemas.microsoft.com/office/drawing/2014/main" val="4071874055"/>
                    </a:ext>
                  </a:extLst>
                </a:gridCol>
                <a:gridCol w="692912">
                  <a:extLst>
                    <a:ext uri="{9D8B030D-6E8A-4147-A177-3AD203B41FA5}">
                      <a16:colId xmlns:a16="http://schemas.microsoft.com/office/drawing/2014/main" val="12977416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100" b="0" dirty="0">
                          <a:solidFill>
                            <a:schemeClr val="bg1"/>
                          </a:solidFill>
                        </a:rPr>
                        <a:t>Carrera</a:t>
                      </a:r>
                      <a:endParaRPr lang="es-CR" sz="11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0" dirty="0">
                          <a:solidFill>
                            <a:schemeClr val="bg1"/>
                          </a:solidFill>
                        </a:rPr>
                        <a:t>Clave</a:t>
                      </a:r>
                      <a:endParaRPr lang="es-CR" sz="11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240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Ing. Ambiental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IAM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994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Ing. Biomédica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IBM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414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Ing. Biotecnológica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IBT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97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Ing. en Alimentos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IEA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212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Ing. Farmacéutica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/>
                        <a:t>IFC</a:t>
                      </a:r>
                      <a:endParaRPr lang="es-CR" sz="11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96035"/>
                  </a:ext>
                </a:extLst>
              </a:tr>
            </a:tbl>
          </a:graphicData>
        </a:graphic>
      </p:graphicFrame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05E44CB7-43BB-406D-A6E6-A4B63661A3BC}"/>
              </a:ext>
            </a:extLst>
          </p:cNvPr>
          <p:cNvCxnSpPr>
            <a:cxnSpLocks/>
            <a:stCxn id="135" idx="2"/>
            <a:endCxn id="26" idx="0"/>
          </p:cNvCxnSpPr>
          <p:nvPr/>
        </p:nvCxnSpPr>
        <p:spPr>
          <a:xfrm>
            <a:off x="11174611" y="3350002"/>
            <a:ext cx="1" cy="50757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ángulo: esquinas redondeadas 63">
            <a:hlinkClick r:id="rId9" action="ppaction://hlinksldjump"/>
            <a:extLst>
              <a:ext uri="{FF2B5EF4-FFF2-40B4-BE49-F238E27FC236}">
                <a16:creationId xmlns:a16="http://schemas.microsoft.com/office/drawing/2014/main" id="{5C0063C6-8E1C-457C-B749-D2DB5B7EA475}"/>
              </a:ext>
            </a:extLst>
          </p:cNvPr>
          <p:cNvSpPr/>
          <p:nvPr/>
        </p:nvSpPr>
        <p:spPr>
          <a:xfrm>
            <a:off x="56521" y="6459821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  <p:sp>
        <p:nvSpPr>
          <p:cNvPr id="65" name="Rectángulo: esquinas redondeadas 64">
            <a:extLst>
              <a:ext uri="{FF2B5EF4-FFF2-40B4-BE49-F238E27FC236}">
                <a16:creationId xmlns:a16="http://schemas.microsoft.com/office/drawing/2014/main" id="{252914C6-8A60-497F-A0B0-4CC1C25E45AE}"/>
              </a:ext>
            </a:extLst>
          </p:cNvPr>
          <p:cNvSpPr/>
          <p:nvPr/>
        </p:nvSpPr>
        <p:spPr>
          <a:xfrm>
            <a:off x="10176992" y="5124959"/>
            <a:ext cx="1967680" cy="846815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DECIDE entrar en convocatoria o tramitar título en DAE de forma individual</a:t>
            </a:r>
            <a:endParaRPr lang="es-CR" sz="1400" dirty="0">
              <a:solidFill>
                <a:schemeClr val="tx1"/>
              </a:solidFill>
            </a:endParaRP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CEC7500F-102F-4FEF-9B7B-D150759F0F53}"/>
              </a:ext>
            </a:extLst>
          </p:cNvPr>
          <p:cNvCxnSpPr>
            <a:cxnSpLocks/>
            <a:stCxn id="26" idx="2"/>
            <a:endCxn id="65" idx="0"/>
          </p:cNvCxnSpPr>
          <p:nvPr/>
        </p:nvCxnSpPr>
        <p:spPr>
          <a:xfrm flipH="1">
            <a:off x="11160832" y="4930709"/>
            <a:ext cx="13780" cy="19425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B47A4B4-D3F3-4A7F-B9D6-165257CE605E}"/>
              </a:ext>
            </a:extLst>
          </p:cNvPr>
          <p:cNvSpPr txBox="1"/>
          <p:nvPr/>
        </p:nvSpPr>
        <p:spPr>
          <a:xfrm>
            <a:off x="2221252" y="6440303"/>
            <a:ext cx="4464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Se podrá utilizar un correo alternativo si no se tiene el institucional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040965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ángulo 92">
            <a:extLst>
              <a:ext uri="{FF2B5EF4-FFF2-40B4-BE49-F238E27FC236}">
                <a16:creationId xmlns:a16="http://schemas.microsoft.com/office/drawing/2014/main" id="{2039059A-6B0D-424C-A991-DB075DF2AEB5}"/>
              </a:ext>
            </a:extLst>
          </p:cNvPr>
          <p:cNvSpPr/>
          <p:nvPr/>
        </p:nvSpPr>
        <p:spPr>
          <a:xfrm>
            <a:off x="0" y="6093296"/>
            <a:ext cx="12192000" cy="7781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475FDDA8-2A6E-43CA-B434-386F618C1A8A}"/>
              </a:ext>
            </a:extLst>
          </p:cNvPr>
          <p:cNvSpPr/>
          <p:nvPr/>
        </p:nvSpPr>
        <p:spPr>
          <a:xfrm>
            <a:off x="1285190" y="1716156"/>
            <a:ext cx="9793088" cy="261651"/>
          </a:xfrm>
          <a:prstGeom prst="rect">
            <a:avLst/>
          </a:prstGeom>
          <a:solidFill>
            <a:srgbClr val="E1DD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39416" y="139282"/>
            <a:ext cx="9793088" cy="1049316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t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609585">
              <a:defRPr/>
            </a:pPr>
            <a:r>
              <a:rPr lang="es-ES" sz="3100" b="1" dirty="0">
                <a:solidFill>
                  <a:srgbClr val="860000"/>
                </a:solidFill>
                <a:latin typeface="Century Gothic" panose="020B0502020202020204"/>
              </a:rPr>
              <a:t>Procedimiento para las opciones:</a:t>
            </a:r>
            <a:endParaRPr lang="es-ES" sz="1500" b="1" dirty="0">
              <a:solidFill>
                <a:srgbClr val="860000"/>
              </a:solidFill>
              <a:latin typeface="Century Gothic" panose="020B0502020202020204"/>
            </a:endParaRPr>
          </a:p>
          <a:p>
            <a:pPr algn="ctr" defTabSz="609585">
              <a:defRPr/>
            </a:pPr>
            <a:r>
              <a:rPr lang="es-ES" sz="2400" b="1" dirty="0">
                <a:solidFill>
                  <a:srgbClr val="860000"/>
                </a:solidFill>
                <a:latin typeface="Century Gothic" panose="020B0502020202020204"/>
              </a:rPr>
              <a:t>Tesis, Proyecto de Investigación, Prácticas Profesionales, Memoria de Experiencia Profesional.</a:t>
            </a:r>
            <a:endParaRPr lang="es-MX" sz="2400" b="1" dirty="0">
              <a:solidFill>
                <a:srgbClr val="860000"/>
              </a:solidFill>
              <a:latin typeface="Century Gothic" panose="020B0502020202020204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DFFC2E3F-8EB1-46BF-927B-59692DD96513}"/>
              </a:ext>
            </a:extLst>
          </p:cNvPr>
          <p:cNvSpPr/>
          <p:nvPr/>
        </p:nvSpPr>
        <p:spPr>
          <a:xfrm>
            <a:off x="94156" y="1916832"/>
            <a:ext cx="1543873" cy="1008112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SOLICITA registro de tema y opción a la Subdirección Académica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8" name="Rombo 7">
            <a:extLst>
              <a:ext uri="{FF2B5EF4-FFF2-40B4-BE49-F238E27FC236}">
                <a16:creationId xmlns:a16="http://schemas.microsoft.com/office/drawing/2014/main" id="{B7158395-0922-4286-8BE1-B8862BDD379C}"/>
              </a:ext>
            </a:extLst>
          </p:cNvPr>
          <p:cNvSpPr/>
          <p:nvPr/>
        </p:nvSpPr>
        <p:spPr>
          <a:xfrm>
            <a:off x="1855813" y="2251545"/>
            <a:ext cx="345964" cy="338686"/>
          </a:xfrm>
          <a:prstGeom prst="diamond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50B4E59C-6371-4B03-9C33-1236B47F2A98}"/>
              </a:ext>
            </a:extLst>
          </p:cNvPr>
          <p:cNvSpPr/>
          <p:nvPr/>
        </p:nvSpPr>
        <p:spPr>
          <a:xfrm>
            <a:off x="1343472" y="4538935"/>
            <a:ext cx="1370646" cy="422301"/>
          </a:xfrm>
          <a:prstGeom prst="roundRect">
            <a:avLst/>
          </a:prstGeom>
          <a:solidFill>
            <a:srgbClr val="99CC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ENVÍA respuesta.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5AECDE8-4807-49C2-804D-0AA4DAA5C742}"/>
              </a:ext>
            </a:extLst>
          </p:cNvPr>
          <p:cNvSpPr/>
          <p:nvPr/>
        </p:nvSpPr>
        <p:spPr>
          <a:xfrm>
            <a:off x="2351584" y="1291188"/>
            <a:ext cx="1436185" cy="637039"/>
          </a:xfrm>
          <a:prstGeom prst="roundRect">
            <a:avLst/>
          </a:prstGeom>
          <a:solidFill>
            <a:srgbClr val="99CC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ENVÍA por correo oficio de autorización.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3D0320C-FE90-45EC-BCC2-B7AEE4CA6D55}"/>
              </a:ext>
            </a:extLst>
          </p:cNvPr>
          <p:cNvSpPr/>
          <p:nvPr/>
        </p:nvSpPr>
        <p:spPr>
          <a:xfrm>
            <a:off x="5990354" y="1178445"/>
            <a:ext cx="2076010" cy="862525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SOLICITA fecha de examen profesional al correo </a:t>
            </a:r>
            <a:r>
              <a:rPr lang="es-ES" sz="1400" dirty="0">
                <a:solidFill>
                  <a:schemeClr val="tx1"/>
                </a:solidFill>
                <a:hlinkClick r:id="rId3"/>
              </a:rPr>
              <a:t>titulacion_upibi@ipn.mx</a:t>
            </a:r>
            <a:r>
              <a:rPr lang="es-ES" sz="1400" dirty="0">
                <a:solidFill>
                  <a:schemeClr val="tx1"/>
                </a:solidFill>
              </a:rPr>
              <a:t> 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BB1494C8-5E74-4707-BDBF-B22BE3577D49}"/>
              </a:ext>
            </a:extLst>
          </p:cNvPr>
          <p:cNvSpPr/>
          <p:nvPr/>
        </p:nvSpPr>
        <p:spPr>
          <a:xfrm>
            <a:off x="9696400" y="1225721"/>
            <a:ext cx="2001252" cy="767972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ENTREGA</a:t>
            </a:r>
            <a:r>
              <a:rPr lang="es-ES" sz="1400" b="1" dirty="0">
                <a:solidFill>
                  <a:schemeClr val="tx1"/>
                </a:solidFill>
              </a:rPr>
              <a:t> </a:t>
            </a:r>
            <a:r>
              <a:rPr lang="es-ES" sz="1400" dirty="0">
                <a:solidFill>
                  <a:schemeClr val="tx1"/>
                </a:solidFill>
              </a:rPr>
              <a:t>6 fotografías y </a:t>
            </a:r>
            <a:r>
              <a:rPr lang="es-ES" sz="1400" b="1" dirty="0">
                <a:solidFill>
                  <a:schemeClr val="tx1"/>
                </a:solidFill>
              </a:rPr>
              <a:t>original del pago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PRESENTA examen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25" name="Rombo 24">
            <a:extLst>
              <a:ext uri="{FF2B5EF4-FFF2-40B4-BE49-F238E27FC236}">
                <a16:creationId xmlns:a16="http://schemas.microsoft.com/office/drawing/2014/main" id="{7810E842-0E42-4F22-824D-6899DA74FB74}"/>
              </a:ext>
            </a:extLst>
          </p:cNvPr>
          <p:cNvSpPr/>
          <p:nvPr/>
        </p:nvSpPr>
        <p:spPr>
          <a:xfrm>
            <a:off x="10279383" y="2500086"/>
            <a:ext cx="274194" cy="314558"/>
          </a:xfrm>
          <a:prstGeom prst="diamond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DBC5E5A9-15F4-43E4-82B3-C117B7D4F5E0}"/>
              </a:ext>
            </a:extLst>
          </p:cNvPr>
          <p:cNvSpPr/>
          <p:nvPr/>
        </p:nvSpPr>
        <p:spPr>
          <a:xfrm>
            <a:off x="10848529" y="2204864"/>
            <a:ext cx="1296143" cy="9050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RECABA firmas Acta de examen profesional</a:t>
            </a:r>
            <a:endParaRPr lang="es-CR" sz="1400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1022B0AB-9AF5-428B-90A3-246ABB0AE1E8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1638029" y="2420888"/>
            <a:ext cx="217784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: angular 26">
            <a:extLst>
              <a:ext uri="{FF2B5EF4-FFF2-40B4-BE49-F238E27FC236}">
                <a16:creationId xmlns:a16="http://schemas.microsoft.com/office/drawing/2014/main" id="{DEE20176-BA99-40A5-9E78-8F81D2F8FAFD}"/>
              </a:ext>
            </a:extLst>
          </p:cNvPr>
          <p:cNvCxnSpPr>
            <a:cxnSpLocks/>
            <a:stCxn id="8" idx="0"/>
            <a:endCxn id="22" idx="1"/>
          </p:cNvCxnSpPr>
          <p:nvPr/>
        </p:nvCxnSpPr>
        <p:spPr>
          <a:xfrm rot="5400000" flipH="1" flipV="1">
            <a:off x="1869271" y="1769233"/>
            <a:ext cx="641837" cy="322789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83CDDD6F-67C8-44BE-AFD6-08CEAA60F61A}"/>
              </a:ext>
            </a:extLst>
          </p:cNvPr>
          <p:cNvCxnSpPr>
            <a:cxnSpLocks/>
            <a:stCxn id="8" idx="2"/>
            <a:endCxn id="17" idx="0"/>
          </p:cNvCxnSpPr>
          <p:nvPr/>
        </p:nvCxnSpPr>
        <p:spPr>
          <a:xfrm>
            <a:off x="2028795" y="2590231"/>
            <a:ext cx="0" cy="194870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ángulo: esquinas redondeadas 43">
            <a:extLst>
              <a:ext uri="{FF2B5EF4-FFF2-40B4-BE49-F238E27FC236}">
                <a16:creationId xmlns:a16="http://schemas.microsoft.com/office/drawing/2014/main" id="{1F0A40D8-02E7-427A-9B56-CF2CCC4335D3}"/>
              </a:ext>
            </a:extLst>
          </p:cNvPr>
          <p:cNvSpPr/>
          <p:nvPr/>
        </p:nvSpPr>
        <p:spPr>
          <a:xfrm>
            <a:off x="9768409" y="3356992"/>
            <a:ext cx="1296143" cy="446662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</a:rPr>
              <a:t>INICIA</a:t>
            </a:r>
            <a:r>
              <a:rPr lang="es-ES" sz="1400" dirty="0">
                <a:solidFill>
                  <a:schemeClr val="tx1"/>
                </a:solidFill>
              </a:rPr>
              <a:t> proceso </a:t>
            </a:r>
            <a:r>
              <a:rPr lang="es-ES" sz="1400" dirty="0" err="1">
                <a:solidFill>
                  <a:schemeClr val="tx1"/>
                </a:solidFill>
              </a:rPr>
              <a:t>nuevamente</a:t>
            </a:r>
            <a:r>
              <a:rPr lang="es-ES" sz="1400" baseline="30000" dirty="0" err="1">
                <a:solidFill>
                  <a:schemeClr val="tx1"/>
                </a:solidFill>
              </a:rPr>
              <a:t>A</a:t>
            </a:r>
            <a:r>
              <a:rPr lang="es-ES" sz="1400" dirty="0">
                <a:solidFill>
                  <a:schemeClr val="tx1"/>
                </a:solidFill>
              </a:rPr>
              <a:t>.</a:t>
            </a:r>
            <a:endParaRPr lang="es-CR" sz="1400" dirty="0">
              <a:solidFill>
                <a:schemeClr val="tx1"/>
              </a:solidFill>
            </a:endParaRPr>
          </a:p>
        </p:txBody>
      </p: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212611EE-40EA-4B99-BD6B-4E9D791E8B8C}"/>
              </a:ext>
            </a:extLst>
          </p:cNvPr>
          <p:cNvCxnSpPr>
            <a:cxnSpLocks/>
            <a:stCxn id="25" idx="2"/>
            <a:endCxn id="44" idx="0"/>
          </p:cNvCxnSpPr>
          <p:nvPr/>
        </p:nvCxnSpPr>
        <p:spPr>
          <a:xfrm>
            <a:off x="10416480" y="2814644"/>
            <a:ext cx="1" cy="54234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EA38546-E729-492B-B518-8F9A2BFF4D42}"/>
              </a:ext>
            </a:extLst>
          </p:cNvPr>
          <p:cNvSpPr txBox="1"/>
          <p:nvPr/>
        </p:nvSpPr>
        <p:spPr>
          <a:xfrm>
            <a:off x="9862870" y="2805061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latin typeface="Century Gothic" panose="020B0502020202020204" pitchFamily="34" charset="0"/>
              </a:rPr>
              <a:t>No</a:t>
            </a:r>
            <a:endParaRPr lang="es-CR" b="1" dirty="0">
              <a:latin typeface="Century Gothic" panose="020B0502020202020204" pitchFamily="34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4159C4E5-6691-4774-A8D8-7E39170B2A5B}"/>
              </a:ext>
            </a:extLst>
          </p:cNvPr>
          <p:cNvSpPr txBox="1"/>
          <p:nvPr/>
        </p:nvSpPr>
        <p:spPr>
          <a:xfrm>
            <a:off x="1991936" y="2761786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latin typeface="Century Gothic" panose="020B0502020202020204" pitchFamily="34" charset="0"/>
              </a:rPr>
              <a:t>No</a:t>
            </a:r>
            <a:endParaRPr lang="es-CR" b="1" dirty="0">
              <a:latin typeface="Century Gothic" panose="020B0502020202020204" pitchFamily="34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BDB969FE-EACD-47CE-AE71-41C1435A009A}"/>
              </a:ext>
            </a:extLst>
          </p:cNvPr>
          <p:cNvSpPr txBox="1"/>
          <p:nvPr/>
        </p:nvSpPr>
        <p:spPr>
          <a:xfrm>
            <a:off x="1990588" y="1772816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latin typeface="Century Gothic" panose="020B0502020202020204" pitchFamily="34" charset="0"/>
              </a:rPr>
              <a:t>Si</a:t>
            </a:r>
            <a:endParaRPr lang="es-CR" b="1" dirty="0">
              <a:latin typeface="Century Gothic" panose="020B05020202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59A5E900-D7A1-4B56-9544-6ECDC084A4EF}"/>
              </a:ext>
            </a:extLst>
          </p:cNvPr>
          <p:cNvSpPr txBox="1"/>
          <p:nvPr/>
        </p:nvSpPr>
        <p:spPr>
          <a:xfrm>
            <a:off x="9946390" y="2229577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latin typeface="Century Gothic" panose="020B0502020202020204" pitchFamily="34" charset="0"/>
              </a:rPr>
              <a:t>Si</a:t>
            </a:r>
            <a:endParaRPr lang="es-CR" b="1" dirty="0">
              <a:latin typeface="Century Gothic" panose="020B0502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CD9B8726-01C7-465A-A5E3-C0B52D8C37DE}"/>
              </a:ext>
            </a:extLst>
          </p:cNvPr>
          <p:cNvSpPr txBox="1"/>
          <p:nvPr/>
        </p:nvSpPr>
        <p:spPr>
          <a:xfrm>
            <a:off x="1945884" y="2097723"/>
            <a:ext cx="1025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¿Opción y tema autorizado?</a:t>
            </a:r>
            <a:endParaRPr lang="es-CR" sz="1200" dirty="0"/>
          </a:p>
        </p:txBody>
      </p: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6E76A747-6737-45F9-8C25-F2BC4B3899B5}"/>
              </a:ext>
            </a:extLst>
          </p:cNvPr>
          <p:cNvCxnSpPr>
            <a:cxnSpLocks/>
            <a:stCxn id="25" idx="3"/>
            <a:endCxn id="26" idx="1"/>
          </p:cNvCxnSpPr>
          <p:nvPr/>
        </p:nvCxnSpPr>
        <p:spPr>
          <a:xfrm>
            <a:off x="10553577" y="2657365"/>
            <a:ext cx="294952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uadroTexto 74">
            <a:extLst>
              <a:ext uri="{FF2B5EF4-FFF2-40B4-BE49-F238E27FC236}">
                <a16:creationId xmlns:a16="http://schemas.microsoft.com/office/drawing/2014/main" id="{1599D887-0981-480C-A7C5-A40AB8383529}"/>
              </a:ext>
            </a:extLst>
          </p:cNvPr>
          <p:cNvSpPr txBox="1"/>
          <p:nvPr/>
        </p:nvSpPr>
        <p:spPr>
          <a:xfrm>
            <a:off x="9397626" y="2493881"/>
            <a:ext cx="9954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¿Aprobado?</a:t>
            </a:r>
            <a:endParaRPr lang="es-CR" sz="1200" dirty="0"/>
          </a:p>
        </p:txBody>
      </p:sp>
      <p:sp>
        <p:nvSpPr>
          <p:cNvPr id="76" name="Bocadillo: rectángulo 75">
            <a:extLst>
              <a:ext uri="{FF2B5EF4-FFF2-40B4-BE49-F238E27FC236}">
                <a16:creationId xmlns:a16="http://schemas.microsoft.com/office/drawing/2014/main" id="{8771D525-715E-4A05-A6A9-CD31AD1AF303}"/>
              </a:ext>
            </a:extLst>
          </p:cNvPr>
          <p:cNvSpPr/>
          <p:nvPr/>
        </p:nvSpPr>
        <p:spPr>
          <a:xfrm>
            <a:off x="2855640" y="2348880"/>
            <a:ext cx="2851445" cy="3483862"/>
          </a:xfrm>
          <a:prstGeom prst="wedgeRectCallout">
            <a:avLst>
              <a:gd name="adj1" fmla="val -38734"/>
              <a:gd name="adj2" fmla="val -62699"/>
            </a:avLst>
          </a:prstGeom>
          <a:solidFill>
            <a:srgbClr val="FFFFCC"/>
          </a:solidFill>
          <a:ln w="3175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</a:rPr>
              <a:t>El oficio establece el periodo para presentar el examen.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endParaRPr lang="es-ES" sz="14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endParaRPr lang="es-ES" sz="14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</a:rPr>
              <a:t>El pasante debe cumplir con dicho periodo o, en caso necesario, solicitar prórroga.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</a:rPr>
              <a:t>La prórroga se otorga en una sola ocasión.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</a:rPr>
              <a:t>No cumplir con los términos cancela una oportunidad.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78" name="Bocadillo: rectángulo 77">
            <a:extLst>
              <a:ext uri="{FF2B5EF4-FFF2-40B4-BE49-F238E27FC236}">
                <a16:creationId xmlns:a16="http://schemas.microsoft.com/office/drawing/2014/main" id="{59AA6110-2F55-412B-BE04-D340653563FA}"/>
              </a:ext>
            </a:extLst>
          </p:cNvPr>
          <p:cNvSpPr/>
          <p:nvPr/>
        </p:nvSpPr>
        <p:spPr>
          <a:xfrm>
            <a:off x="5771395" y="2386250"/>
            <a:ext cx="3730365" cy="4427126"/>
          </a:xfrm>
          <a:prstGeom prst="wedgeRectCallout">
            <a:avLst>
              <a:gd name="adj1" fmla="val -22181"/>
              <a:gd name="adj2" fmla="val -54424"/>
            </a:avLst>
          </a:prstGeom>
          <a:solidFill>
            <a:srgbClr val="FFFFCC"/>
          </a:solidFill>
          <a:ln w="3175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</a:rPr>
              <a:t>Proponer al menos tres fechas con horario.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</a:rPr>
              <a:t>Documentos a enviar en la solicitud: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</a:rPr>
              <a:t>Certificado de Estudios.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  <a:hlinkClick r:id="rId4"/>
              </a:rPr>
              <a:t>CURP.</a:t>
            </a:r>
            <a:endParaRPr lang="es-ES" sz="1200" dirty="0">
              <a:solidFill>
                <a:schemeClr val="tx1"/>
              </a:solidFill>
            </a:endParaRP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</a:rPr>
              <a:t>Constancia de Servicio Social.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  <a:hlinkClick r:id="rId5"/>
              </a:rPr>
              <a:t>No adeudo de material documental.</a:t>
            </a:r>
            <a:endParaRPr lang="es-ES" sz="1200" dirty="0">
              <a:solidFill>
                <a:schemeClr val="tx1"/>
              </a:solidFill>
            </a:endParaRP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  <a:hlinkClick r:id="rId6" action="ppaction://hlinksldjump"/>
              </a:rPr>
              <a:t>Documentos de suficiencia académica</a:t>
            </a:r>
            <a:r>
              <a:rPr lang="es-ES" sz="1200" dirty="0">
                <a:solidFill>
                  <a:schemeClr val="tx1"/>
                </a:solidFill>
              </a:rPr>
              <a:t>.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chemeClr val="tx1"/>
                </a:solidFill>
              </a:rPr>
              <a:t>En caso de tener asesor externo,  incluir su CV y cédula profesional.</a:t>
            </a:r>
          </a:p>
          <a:p>
            <a:pPr marL="357188" lvl="1" indent="-174625">
              <a:buFont typeface="Arial" panose="020B0604020202020204" pitchFamily="34" charset="0"/>
              <a:buChar char="•"/>
            </a:pPr>
            <a:endParaRPr lang="es-ES" sz="800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chemeClr val="tx1"/>
                </a:solidFill>
              </a:rPr>
              <a:t>Enviar en un solo archivo no mayor a 5MB, en el orden indicado y nombrándolo con sus datos de la siguiente forma:</a:t>
            </a:r>
          </a:p>
          <a:p>
            <a:pPr marL="269875" lvl="1" indent="-87313">
              <a:buFont typeface="Arial" panose="020B0604020202020204" pitchFamily="34" charset="0"/>
              <a:buChar char="•"/>
            </a:pPr>
            <a:r>
              <a:rPr lang="es-ES" sz="1100" dirty="0">
                <a:solidFill>
                  <a:schemeClr val="tx1"/>
                </a:solidFill>
              </a:rPr>
              <a:t>Clave_carrera_Boleta_apellido_pat_apellido_mat.pdf</a:t>
            </a:r>
          </a:p>
          <a:p>
            <a:pPr marL="269875" lvl="1" indent="-87313"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</a:endParaRPr>
          </a:p>
          <a:p>
            <a:pPr marL="269875" lvl="1" indent="-87313"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</a:endParaRPr>
          </a:p>
          <a:p>
            <a:pPr marL="269875" lvl="1" indent="-87313"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</a:endParaRPr>
          </a:p>
        </p:txBody>
      </p:sp>
      <p:sp>
        <p:nvSpPr>
          <p:cNvPr id="81" name="Bocadillo: rectángulo 80">
            <a:extLst>
              <a:ext uri="{FF2B5EF4-FFF2-40B4-BE49-F238E27FC236}">
                <a16:creationId xmlns:a16="http://schemas.microsoft.com/office/drawing/2014/main" id="{9178A746-7896-40B6-B2E3-D5CE677FCDFA}"/>
              </a:ext>
            </a:extLst>
          </p:cNvPr>
          <p:cNvSpPr/>
          <p:nvPr/>
        </p:nvSpPr>
        <p:spPr>
          <a:xfrm>
            <a:off x="51016" y="3014795"/>
            <a:ext cx="1796512" cy="1278301"/>
          </a:xfrm>
          <a:prstGeom prst="wedgeRectCallout">
            <a:avLst>
              <a:gd name="adj1" fmla="val -4588"/>
              <a:gd name="adj2" fmla="val -59622"/>
            </a:avLst>
          </a:prstGeom>
          <a:solidFill>
            <a:srgbClr val="FFFFCC"/>
          </a:solidFill>
          <a:ln w="3175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Al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correo electrónico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hlinkClick r:id="rId7"/>
              </a:rPr>
              <a:t>sacade_upibi@ipn.mx</a:t>
            </a:r>
            <a:endParaRPr lang="es-ES" sz="1400" dirty="0">
              <a:solidFill>
                <a:schemeClr val="tx1"/>
              </a:solidFill>
            </a:endParaRP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Incluir protocolo del trabajo y nombre de los asesores.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59" name="Rectángulo: esquinas redondeadas 58">
            <a:extLst>
              <a:ext uri="{FF2B5EF4-FFF2-40B4-BE49-F238E27FC236}">
                <a16:creationId xmlns:a16="http://schemas.microsoft.com/office/drawing/2014/main" id="{D33A5FAF-EADA-43F2-A756-857B1A5467A5}"/>
              </a:ext>
            </a:extLst>
          </p:cNvPr>
          <p:cNvSpPr/>
          <p:nvPr/>
        </p:nvSpPr>
        <p:spPr>
          <a:xfrm>
            <a:off x="1343472" y="5229200"/>
            <a:ext cx="1370647" cy="422302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</a:rPr>
              <a:t>INICIA</a:t>
            </a:r>
            <a:r>
              <a:rPr lang="es-ES" sz="1400" dirty="0">
                <a:solidFill>
                  <a:schemeClr val="tx1"/>
                </a:solidFill>
              </a:rPr>
              <a:t> proceso </a:t>
            </a:r>
            <a:r>
              <a:rPr lang="es-ES" sz="1400" dirty="0" err="1">
                <a:solidFill>
                  <a:schemeClr val="tx1"/>
                </a:solidFill>
              </a:rPr>
              <a:t>nuevamente</a:t>
            </a:r>
            <a:r>
              <a:rPr lang="es-ES" sz="1400" baseline="30000" dirty="0" err="1">
                <a:solidFill>
                  <a:schemeClr val="tx1"/>
                </a:solidFill>
              </a:rPr>
              <a:t>A</a:t>
            </a:r>
            <a:r>
              <a:rPr lang="es-ES" sz="1400" dirty="0">
                <a:solidFill>
                  <a:schemeClr val="tx1"/>
                </a:solidFill>
              </a:rPr>
              <a:t>.</a:t>
            </a:r>
            <a:endParaRPr lang="es-CR" sz="1400" dirty="0">
              <a:solidFill>
                <a:schemeClr val="tx1"/>
              </a:solidFill>
            </a:endParaRPr>
          </a:p>
        </p:txBody>
      </p: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577A32A3-06FD-4156-9AA4-2DA4D6DDBACB}"/>
              </a:ext>
            </a:extLst>
          </p:cNvPr>
          <p:cNvCxnSpPr>
            <a:cxnSpLocks/>
            <a:stCxn id="17" idx="2"/>
            <a:endCxn id="59" idx="0"/>
          </p:cNvCxnSpPr>
          <p:nvPr/>
        </p:nvCxnSpPr>
        <p:spPr>
          <a:xfrm>
            <a:off x="2028795" y="4961236"/>
            <a:ext cx="1" cy="26796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Bocadillo: rectángulo 78">
            <a:extLst>
              <a:ext uri="{FF2B5EF4-FFF2-40B4-BE49-F238E27FC236}">
                <a16:creationId xmlns:a16="http://schemas.microsoft.com/office/drawing/2014/main" id="{D3FAFD71-890F-4F32-8D31-E905B5B17DC6}"/>
              </a:ext>
            </a:extLst>
          </p:cNvPr>
          <p:cNvSpPr/>
          <p:nvPr/>
        </p:nvSpPr>
        <p:spPr>
          <a:xfrm>
            <a:off x="131116" y="6021288"/>
            <a:ext cx="4862655" cy="712491"/>
          </a:xfrm>
          <a:prstGeom prst="wedgeRectCallout">
            <a:avLst>
              <a:gd name="adj1" fmla="val 25741"/>
              <a:gd name="adj2" fmla="val -41528"/>
            </a:avLst>
          </a:prstGeom>
          <a:solidFill>
            <a:srgbClr val="FF9966"/>
          </a:solidFill>
          <a:ln w="3175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indent="-179388">
              <a:buAutoNum type="alphaUcPeriod"/>
            </a:pPr>
            <a:r>
              <a:rPr lang="es-ES" sz="1400" dirty="0">
                <a:solidFill>
                  <a:schemeClr val="tx1"/>
                </a:solidFill>
              </a:rPr>
              <a:t>Cada registro y autorización de una opción o el resultado adverso de la misma se considera una oportunidad.</a:t>
            </a:r>
          </a:p>
          <a:p>
            <a:pPr marL="179388" indent="-179388"/>
            <a:r>
              <a:rPr lang="es-ES" sz="1400" dirty="0">
                <a:solidFill>
                  <a:schemeClr val="tx1"/>
                </a:solidFill>
              </a:rPr>
              <a:t>	Se tienen 3 oportunidades para titularse.</a:t>
            </a:r>
            <a:endParaRPr lang="es-CR" sz="1400" dirty="0">
              <a:solidFill>
                <a:schemeClr val="tx1"/>
              </a:solidFill>
            </a:endParaRP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12A8BB85-F445-4915-B020-FCBCD23D33CB}"/>
              </a:ext>
            </a:extLst>
          </p:cNvPr>
          <p:cNvSpPr txBox="1"/>
          <p:nvPr/>
        </p:nvSpPr>
        <p:spPr>
          <a:xfrm>
            <a:off x="9704573" y="5631630"/>
            <a:ext cx="19360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Subdirección Académica</a:t>
            </a:r>
            <a:endParaRPr lang="es-CR" sz="1400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2590773E-F906-4E42-ABA4-5AF0FC3A04B2}"/>
              </a:ext>
            </a:extLst>
          </p:cNvPr>
          <p:cNvSpPr txBox="1"/>
          <p:nvPr/>
        </p:nvSpPr>
        <p:spPr>
          <a:xfrm>
            <a:off x="10154696" y="5888594"/>
            <a:ext cx="14859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Área de titulación</a:t>
            </a:r>
            <a:endParaRPr lang="es-CR" sz="1400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0CD63028-1FE1-4433-B7E1-6E33218F26CE}"/>
              </a:ext>
            </a:extLst>
          </p:cNvPr>
          <p:cNvSpPr txBox="1"/>
          <p:nvPr/>
        </p:nvSpPr>
        <p:spPr>
          <a:xfrm>
            <a:off x="10128448" y="6145559"/>
            <a:ext cx="15327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Pasante/titulada(o)</a:t>
            </a:r>
            <a:endParaRPr lang="es-CR" sz="1400" dirty="0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FFB939D-020B-487B-91A3-AFDF32DD23CF}"/>
              </a:ext>
            </a:extLst>
          </p:cNvPr>
          <p:cNvSpPr/>
          <p:nvPr/>
        </p:nvSpPr>
        <p:spPr>
          <a:xfrm>
            <a:off x="11640616" y="5713511"/>
            <a:ext cx="360040" cy="175083"/>
          </a:xfrm>
          <a:prstGeom prst="rect">
            <a:avLst/>
          </a:prstGeom>
          <a:solidFill>
            <a:srgbClr val="99CCFF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4A6B97D4-284B-4B9D-B1BE-CE6B94F9A3AB}"/>
              </a:ext>
            </a:extLst>
          </p:cNvPr>
          <p:cNvSpPr/>
          <p:nvPr/>
        </p:nvSpPr>
        <p:spPr>
          <a:xfrm>
            <a:off x="11640616" y="5954940"/>
            <a:ext cx="360040" cy="1750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6" name="Rectángulo 95">
            <a:extLst>
              <a:ext uri="{FF2B5EF4-FFF2-40B4-BE49-F238E27FC236}">
                <a16:creationId xmlns:a16="http://schemas.microsoft.com/office/drawing/2014/main" id="{AC313FA0-B4D5-43CB-A448-B76C252F604A}"/>
              </a:ext>
            </a:extLst>
          </p:cNvPr>
          <p:cNvSpPr/>
          <p:nvPr/>
        </p:nvSpPr>
        <p:spPr>
          <a:xfrm>
            <a:off x="11640616" y="6221138"/>
            <a:ext cx="360040" cy="175083"/>
          </a:xfrm>
          <a:prstGeom prst="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97" name="Rectángulo: esquinas redondeadas 96">
            <a:extLst>
              <a:ext uri="{FF2B5EF4-FFF2-40B4-BE49-F238E27FC236}">
                <a16:creationId xmlns:a16="http://schemas.microsoft.com/office/drawing/2014/main" id="{8C50CDA6-38D6-452D-9619-EA2EAB88EF97}"/>
              </a:ext>
            </a:extLst>
          </p:cNvPr>
          <p:cNvSpPr/>
          <p:nvPr/>
        </p:nvSpPr>
        <p:spPr>
          <a:xfrm>
            <a:off x="8389964" y="1124744"/>
            <a:ext cx="982838" cy="969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AGENDA</a:t>
            </a:r>
            <a:r>
              <a:rPr lang="es-ES" sz="1400" dirty="0"/>
              <a:t> examen y notifica a pasante</a:t>
            </a:r>
            <a:endParaRPr lang="es-CR" sz="1400" dirty="0"/>
          </a:p>
        </p:txBody>
      </p:sp>
      <p:sp>
        <p:nvSpPr>
          <p:cNvPr id="135" name="Rectángulo: esquinas redondeadas 134">
            <a:extLst>
              <a:ext uri="{FF2B5EF4-FFF2-40B4-BE49-F238E27FC236}">
                <a16:creationId xmlns:a16="http://schemas.microsoft.com/office/drawing/2014/main" id="{DA36826E-994F-45A6-8E18-2B815F0F4E86}"/>
              </a:ext>
            </a:extLst>
          </p:cNvPr>
          <p:cNvSpPr/>
          <p:nvPr/>
        </p:nvSpPr>
        <p:spPr>
          <a:xfrm>
            <a:off x="4111369" y="1178445"/>
            <a:ext cx="1555385" cy="862525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DESARROLLA y CONCLUYE trabajo de titulación</a:t>
            </a:r>
            <a:endParaRPr lang="es-CR" sz="1400" dirty="0">
              <a:solidFill>
                <a:schemeClr val="tx1"/>
              </a:solidFill>
            </a:endParaRPr>
          </a:p>
        </p:txBody>
      </p:sp>
      <p:cxnSp>
        <p:nvCxnSpPr>
          <p:cNvPr id="137" name="Conector recto de flecha 136">
            <a:extLst>
              <a:ext uri="{FF2B5EF4-FFF2-40B4-BE49-F238E27FC236}">
                <a16:creationId xmlns:a16="http://schemas.microsoft.com/office/drawing/2014/main" id="{93CFC8AB-B7C4-443A-9603-A9D605A412B6}"/>
              </a:ext>
            </a:extLst>
          </p:cNvPr>
          <p:cNvCxnSpPr>
            <a:cxnSpLocks/>
            <a:stCxn id="22" idx="3"/>
            <a:endCxn id="135" idx="1"/>
          </p:cNvCxnSpPr>
          <p:nvPr/>
        </p:nvCxnSpPr>
        <p:spPr>
          <a:xfrm>
            <a:off x="3787769" y="1609708"/>
            <a:ext cx="3236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ector recto de flecha 139">
            <a:extLst>
              <a:ext uri="{FF2B5EF4-FFF2-40B4-BE49-F238E27FC236}">
                <a16:creationId xmlns:a16="http://schemas.microsoft.com/office/drawing/2014/main" id="{CA23D581-A30A-4060-9E99-40652902529B}"/>
              </a:ext>
            </a:extLst>
          </p:cNvPr>
          <p:cNvCxnSpPr>
            <a:cxnSpLocks/>
            <a:stCxn id="135" idx="3"/>
            <a:endCxn id="23" idx="1"/>
          </p:cNvCxnSpPr>
          <p:nvPr/>
        </p:nvCxnSpPr>
        <p:spPr>
          <a:xfrm>
            <a:off x="5666754" y="1609708"/>
            <a:ext cx="3236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ector recto de flecha 142">
            <a:extLst>
              <a:ext uri="{FF2B5EF4-FFF2-40B4-BE49-F238E27FC236}">
                <a16:creationId xmlns:a16="http://schemas.microsoft.com/office/drawing/2014/main" id="{06389B8E-719D-491C-B0C7-18465DA0B006}"/>
              </a:ext>
            </a:extLst>
          </p:cNvPr>
          <p:cNvCxnSpPr>
            <a:cxnSpLocks/>
            <a:stCxn id="23" idx="3"/>
            <a:endCxn id="97" idx="1"/>
          </p:cNvCxnSpPr>
          <p:nvPr/>
        </p:nvCxnSpPr>
        <p:spPr>
          <a:xfrm flipV="1">
            <a:off x="8066364" y="1609707"/>
            <a:ext cx="323600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6257AFD0-0DF0-43D2-9BCE-6E1C88093B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73273"/>
              </p:ext>
            </p:extLst>
          </p:nvPr>
        </p:nvGraphicFramePr>
        <p:xfrm>
          <a:off x="3011892" y="2880360"/>
          <a:ext cx="2580052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140">
                  <a:extLst>
                    <a:ext uri="{9D8B030D-6E8A-4147-A177-3AD203B41FA5}">
                      <a16:colId xmlns:a16="http://schemas.microsoft.com/office/drawing/2014/main" val="4071874055"/>
                    </a:ext>
                  </a:extLst>
                </a:gridCol>
                <a:gridCol w="692912">
                  <a:extLst>
                    <a:ext uri="{9D8B030D-6E8A-4147-A177-3AD203B41FA5}">
                      <a16:colId xmlns:a16="http://schemas.microsoft.com/office/drawing/2014/main" val="1297741635"/>
                    </a:ext>
                  </a:extLst>
                </a:gridCol>
              </a:tblGrid>
              <a:tr h="261062">
                <a:tc>
                  <a:txBody>
                    <a:bodyPr/>
                    <a:lstStyle/>
                    <a:p>
                      <a:r>
                        <a:rPr lang="es-ES" sz="1200" b="0" dirty="0">
                          <a:solidFill>
                            <a:schemeClr val="tx1"/>
                          </a:solidFill>
                        </a:rPr>
                        <a:t>Tesis, Proyecto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</a:rPr>
                        <a:t>Invest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s-C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</a:rPr>
                        <a:t>1 año</a:t>
                      </a:r>
                      <a:endParaRPr lang="es-C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240423"/>
                  </a:ext>
                </a:extLst>
              </a:tr>
              <a:tr h="183683">
                <a:tc>
                  <a:txBody>
                    <a:bodyPr/>
                    <a:lstStyle/>
                    <a:p>
                      <a:r>
                        <a:rPr lang="es-ES" sz="1200" dirty="0" err="1"/>
                        <a:t>Práct</a:t>
                      </a:r>
                      <a:r>
                        <a:rPr lang="es-ES" sz="1200" dirty="0"/>
                        <a:t>. Prof., </a:t>
                      </a:r>
                      <a:r>
                        <a:rPr lang="es-ES" sz="1200" dirty="0" err="1"/>
                        <a:t>Mem</a:t>
                      </a:r>
                      <a:r>
                        <a:rPr lang="es-ES" sz="1200" dirty="0"/>
                        <a:t>. </a:t>
                      </a:r>
                      <a:r>
                        <a:rPr lang="es-ES" sz="1200" dirty="0" err="1"/>
                        <a:t>Exp</a:t>
                      </a:r>
                      <a:r>
                        <a:rPr lang="es-ES" sz="1200" dirty="0"/>
                        <a:t>. Prof.</a:t>
                      </a:r>
                      <a:endParaRPr lang="es-CR" sz="12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6 meses</a:t>
                      </a:r>
                      <a:endParaRPr lang="es-CR" sz="12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994827"/>
                  </a:ext>
                </a:extLst>
              </a:tr>
            </a:tbl>
          </a:graphicData>
        </a:graphic>
      </p:graphicFrame>
      <p:graphicFrame>
        <p:nvGraphicFramePr>
          <p:cNvPr id="47" name="Tabla 46">
            <a:extLst>
              <a:ext uri="{FF2B5EF4-FFF2-40B4-BE49-F238E27FC236}">
                <a16:creationId xmlns:a16="http://schemas.microsoft.com/office/drawing/2014/main" id="{B3CF272E-E405-4CA3-B89E-01E44E8F42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878372"/>
              </p:ext>
            </p:extLst>
          </p:nvPr>
        </p:nvGraphicFramePr>
        <p:xfrm>
          <a:off x="2991336" y="4228465"/>
          <a:ext cx="2580052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140">
                  <a:extLst>
                    <a:ext uri="{9D8B030D-6E8A-4147-A177-3AD203B41FA5}">
                      <a16:colId xmlns:a16="http://schemas.microsoft.com/office/drawing/2014/main" val="4071874055"/>
                    </a:ext>
                  </a:extLst>
                </a:gridCol>
                <a:gridCol w="692912">
                  <a:extLst>
                    <a:ext uri="{9D8B030D-6E8A-4147-A177-3AD203B41FA5}">
                      <a16:colId xmlns:a16="http://schemas.microsoft.com/office/drawing/2014/main" val="1297741635"/>
                    </a:ext>
                  </a:extLst>
                </a:gridCol>
              </a:tblGrid>
              <a:tr h="261062">
                <a:tc>
                  <a:txBody>
                    <a:bodyPr/>
                    <a:lstStyle/>
                    <a:p>
                      <a:r>
                        <a:rPr lang="es-ES" sz="1200" b="0" dirty="0">
                          <a:solidFill>
                            <a:schemeClr val="tx1"/>
                          </a:solidFill>
                        </a:rPr>
                        <a:t>Tesis, Proyecto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</a:rPr>
                        <a:t>Invest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s-C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0" dirty="0">
                          <a:solidFill>
                            <a:schemeClr val="tx1"/>
                          </a:solidFill>
                        </a:rPr>
                        <a:t>6 meses</a:t>
                      </a:r>
                      <a:endParaRPr lang="es-C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240423"/>
                  </a:ext>
                </a:extLst>
              </a:tr>
              <a:tr h="183683">
                <a:tc>
                  <a:txBody>
                    <a:bodyPr/>
                    <a:lstStyle/>
                    <a:p>
                      <a:r>
                        <a:rPr lang="es-ES" sz="1200" dirty="0" err="1"/>
                        <a:t>Práct</a:t>
                      </a:r>
                      <a:r>
                        <a:rPr lang="es-ES" sz="1200" dirty="0"/>
                        <a:t>. Prof., </a:t>
                      </a:r>
                      <a:r>
                        <a:rPr lang="es-ES" sz="1200" dirty="0" err="1"/>
                        <a:t>Mem</a:t>
                      </a:r>
                      <a:r>
                        <a:rPr lang="es-ES" sz="1200" dirty="0"/>
                        <a:t>. </a:t>
                      </a:r>
                      <a:r>
                        <a:rPr lang="es-ES" sz="1200" dirty="0" err="1"/>
                        <a:t>Exp</a:t>
                      </a:r>
                      <a:r>
                        <a:rPr lang="es-ES" sz="1200" dirty="0"/>
                        <a:t>. Prof.</a:t>
                      </a:r>
                      <a:endParaRPr lang="es-CR" sz="12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3 meses</a:t>
                      </a:r>
                      <a:endParaRPr lang="es-CR" sz="12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994827"/>
                  </a:ext>
                </a:extLst>
              </a:tr>
            </a:tbl>
          </a:graphicData>
        </a:graphic>
      </p:graphicFrame>
      <p:graphicFrame>
        <p:nvGraphicFramePr>
          <p:cNvPr id="55" name="Tabla 54">
            <a:extLst>
              <a:ext uri="{FF2B5EF4-FFF2-40B4-BE49-F238E27FC236}">
                <a16:creationId xmlns:a16="http://schemas.microsoft.com/office/drawing/2014/main" id="{63255B6D-32DD-4B9A-9270-279FEB220E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150667"/>
              </p:ext>
            </p:extLst>
          </p:nvPr>
        </p:nvGraphicFramePr>
        <p:xfrm>
          <a:off x="6332078" y="5114880"/>
          <a:ext cx="258005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140">
                  <a:extLst>
                    <a:ext uri="{9D8B030D-6E8A-4147-A177-3AD203B41FA5}">
                      <a16:colId xmlns:a16="http://schemas.microsoft.com/office/drawing/2014/main" val="4071874055"/>
                    </a:ext>
                  </a:extLst>
                </a:gridCol>
                <a:gridCol w="692912">
                  <a:extLst>
                    <a:ext uri="{9D8B030D-6E8A-4147-A177-3AD203B41FA5}">
                      <a16:colId xmlns:a16="http://schemas.microsoft.com/office/drawing/2014/main" val="12977416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000" b="0" dirty="0">
                          <a:solidFill>
                            <a:schemeClr val="bg1"/>
                          </a:solidFill>
                        </a:rPr>
                        <a:t>Carrera</a:t>
                      </a:r>
                      <a:endParaRPr lang="es-CR" sz="10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b="0" dirty="0">
                          <a:solidFill>
                            <a:schemeClr val="bg1"/>
                          </a:solidFill>
                        </a:rPr>
                        <a:t>Clave</a:t>
                      </a:r>
                      <a:endParaRPr lang="es-CR" sz="10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2404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Ing. Ambiental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IAM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994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Ing. Biomédica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IBM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414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Ing. Biotecnológica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IBT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97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Ing. en Alimentos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IEA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212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Ing. Farmacéutica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dirty="0"/>
                        <a:t>IFC</a:t>
                      </a:r>
                      <a:endParaRPr lang="es-CR" sz="1000" dirty="0"/>
                    </a:p>
                  </a:txBody>
                  <a:tcPr anchor="ctr"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96035"/>
                  </a:ext>
                </a:extLst>
              </a:tr>
            </a:tbl>
          </a:graphicData>
        </a:graphic>
      </p:graphicFrame>
      <p:sp>
        <p:nvSpPr>
          <p:cNvPr id="57" name="Rectángulo: esquinas redondeadas 56">
            <a:extLst>
              <a:ext uri="{FF2B5EF4-FFF2-40B4-BE49-F238E27FC236}">
                <a16:creationId xmlns:a16="http://schemas.microsoft.com/office/drawing/2014/main" id="{7B90BC00-5A69-4186-98E5-B28F0319C96F}"/>
              </a:ext>
            </a:extLst>
          </p:cNvPr>
          <p:cNvSpPr/>
          <p:nvPr/>
        </p:nvSpPr>
        <p:spPr>
          <a:xfrm>
            <a:off x="10848529" y="3919075"/>
            <a:ext cx="1273847" cy="5900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ENTREGA Acta a titulada(o)</a:t>
            </a:r>
            <a:endParaRPr lang="es-CR" sz="1400" dirty="0"/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073509BE-1959-4DB3-8EBB-CC58E1C13CA9}"/>
              </a:ext>
            </a:extLst>
          </p:cNvPr>
          <p:cNvCxnSpPr>
            <a:cxnSpLocks/>
            <a:stCxn id="26" idx="2"/>
            <a:endCxn id="57" idx="0"/>
          </p:cNvCxnSpPr>
          <p:nvPr/>
        </p:nvCxnSpPr>
        <p:spPr>
          <a:xfrm flipH="1">
            <a:off x="11485453" y="3109867"/>
            <a:ext cx="11148" cy="80920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ángulo: esquinas redondeadas 55">
            <a:hlinkClick r:id="rId8" action="ppaction://hlinksldjump"/>
            <a:extLst>
              <a:ext uri="{FF2B5EF4-FFF2-40B4-BE49-F238E27FC236}">
                <a16:creationId xmlns:a16="http://schemas.microsoft.com/office/drawing/2014/main" id="{8AC5F59E-19CB-4CE8-9D28-5CB1350B8BE9}"/>
              </a:ext>
            </a:extLst>
          </p:cNvPr>
          <p:cNvSpPr/>
          <p:nvPr/>
        </p:nvSpPr>
        <p:spPr>
          <a:xfrm>
            <a:off x="9785733" y="6451773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  <p:sp>
        <p:nvSpPr>
          <p:cNvPr id="58" name="Rectángulo: esquinas redondeadas 57">
            <a:extLst>
              <a:ext uri="{FF2B5EF4-FFF2-40B4-BE49-F238E27FC236}">
                <a16:creationId xmlns:a16="http://schemas.microsoft.com/office/drawing/2014/main" id="{482AE755-E028-4631-AA48-013446B64D10}"/>
              </a:ext>
            </a:extLst>
          </p:cNvPr>
          <p:cNvSpPr/>
          <p:nvPr/>
        </p:nvSpPr>
        <p:spPr>
          <a:xfrm>
            <a:off x="10154696" y="4742425"/>
            <a:ext cx="1967680" cy="846815"/>
          </a:xfrm>
          <a:prstGeom prst="roundRect">
            <a:avLst/>
          </a:prstGeom>
          <a:solidFill>
            <a:srgbClr val="99FF9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DECIDE entrar en convocatoria o tramitar título en DAE de forma individual</a:t>
            </a:r>
            <a:endParaRPr lang="es-CR" sz="1400" dirty="0">
              <a:solidFill>
                <a:schemeClr val="tx1"/>
              </a:solidFill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6F8602CB-F87F-4CED-90D3-375B8C718C9E}"/>
              </a:ext>
            </a:extLst>
          </p:cNvPr>
          <p:cNvCxnSpPr>
            <a:cxnSpLocks/>
            <a:stCxn id="57" idx="2"/>
            <a:endCxn id="58" idx="0"/>
          </p:cNvCxnSpPr>
          <p:nvPr/>
        </p:nvCxnSpPr>
        <p:spPr>
          <a:xfrm flipH="1">
            <a:off x="11138536" y="4509120"/>
            <a:ext cx="346917" cy="2333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3102B8E-9990-49D1-B321-4F35B95D39DB}"/>
              </a:ext>
            </a:extLst>
          </p:cNvPr>
          <p:cNvSpPr txBox="1"/>
          <p:nvPr/>
        </p:nvSpPr>
        <p:spPr>
          <a:xfrm>
            <a:off x="5822940" y="6509867"/>
            <a:ext cx="41044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Se podrá utilizar un correo alternativo si no se tiene el institucional</a:t>
            </a:r>
            <a:endParaRPr lang="es-MX" sz="1000" dirty="0"/>
          </a:p>
        </p:txBody>
      </p:sp>
      <p:pic>
        <p:nvPicPr>
          <p:cNvPr id="3" name="Picture 2" descr="http://www.clep-cedep.org/sites/default/files/logo_ipn.jpg">
            <a:extLst>
              <a:ext uri="{FF2B5EF4-FFF2-40B4-BE49-F238E27FC236}">
                <a16:creationId xmlns:a16="http://schemas.microsoft.com/office/drawing/2014/main" id="{789CDB35-3BB6-4BF2-2339-4C1CD0B05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89" y="164528"/>
            <a:ext cx="568350" cy="910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38FEED1-5820-8B60-4444-674C731ED43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427" y="252228"/>
            <a:ext cx="1254229" cy="735464"/>
          </a:xfrm>
          <a:prstGeom prst="rect">
            <a:avLst/>
          </a:prstGeom>
        </p:spPr>
      </p:pic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2A9A7180-5FF3-6268-1364-05AE2B024588}"/>
              </a:ext>
            </a:extLst>
          </p:cNvPr>
          <p:cNvCxnSpPr>
            <a:cxnSpLocks/>
            <a:stCxn id="97" idx="3"/>
            <a:endCxn id="24" idx="1"/>
          </p:cNvCxnSpPr>
          <p:nvPr/>
        </p:nvCxnSpPr>
        <p:spPr>
          <a:xfrm>
            <a:off x="9372802" y="1609707"/>
            <a:ext cx="32359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801306DD-9B4C-816A-F4E7-FD96D22BA97C}"/>
              </a:ext>
            </a:extLst>
          </p:cNvPr>
          <p:cNvCxnSpPr>
            <a:cxnSpLocks/>
            <a:stCxn id="24" idx="3"/>
            <a:endCxn id="25" idx="0"/>
          </p:cNvCxnSpPr>
          <p:nvPr/>
        </p:nvCxnSpPr>
        <p:spPr>
          <a:xfrm flipH="1">
            <a:off x="10416480" y="1609707"/>
            <a:ext cx="1281172" cy="890379"/>
          </a:xfrm>
          <a:prstGeom prst="bentConnector4">
            <a:avLst>
              <a:gd name="adj1" fmla="val -17843"/>
              <a:gd name="adj2" fmla="val 56039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55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343472" y="836712"/>
            <a:ext cx="6156683" cy="554521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609585">
              <a:defRPr/>
            </a:pPr>
            <a:r>
              <a:rPr lang="es-ES" sz="2400" b="1" dirty="0">
                <a:solidFill>
                  <a:srgbClr val="860000"/>
                </a:solidFill>
                <a:latin typeface="Century Gothic" panose="020B0502020202020204"/>
              </a:rPr>
              <a:t>Documentos de suficiencia académica</a:t>
            </a:r>
            <a:endParaRPr lang="es-MX" sz="2400" b="1" dirty="0">
              <a:solidFill>
                <a:srgbClr val="860000"/>
              </a:solidFill>
              <a:latin typeface="Century Gothic" panose="020B0502020202020204"/>
            </a:endParaRPr>
          </a:p>
        </p:txBody>
      </p:sp>
      <p:sp>
        <p:nvSpPr>
          <p:cNvPr id="9" name="5 Rectángulo"/>
          <p:cNvSpPr/>
          <p:nvPr/>
        </p:nvSpPr>
        <p:spPr>
          <a:xfrm>
            <a:off x="3063459" y="123493"/>
            <a:ext cx="57435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Instituto Politécnico Nacional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Unidad Profesional Interdisciplinaria de Biotecnología</a:t>
            </a: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Departamento de Extensión y Apoyos Educativos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</p:txBody>
      </p:sp>
      <p:pic>
        <p:nvPicPr>
          <p:cNvPr id="10" name="Picture 2" descr="http://www.clep-cedep.org/sites/default/files/logo_ip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238701"/>
            <a:ext cx="432048" cy="692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FDF9816-09D3-401E-AA43-C8D8561423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2824" y="243420"/>
            <a:ext cx="1008112" cy="591144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86A13CF2-945F-4B8F-A60C-0FB8F1D2E3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913933"/>
              </p:ext>
            </p:extLst>
          </p:nvPr>
        </p:nvGraphicFramePr>
        <p:xfrm>
          <a:off x="767408" y="1340768"/>
          <a:ext cx="10255456" cy="46214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8838">
                  <a:extLst>
                    <a:ext uri="{9D8B030D-6E8A-4147-A177-3AD203B41FA5}">
                      <a16:colId xmlns:a16="http://schemas.microsoft.com/office/drawing/2014/main" val="391488033"/>
                    </a:ext>
                  </a:extLst>
                </a:gridCol>
                <a:gridCol w="7456618">
                  <a:extLst>
                    <a:ext uri="{9D8B030D-6E8A-4147-A177-3AD203B41FA5}">
                      <a16:colId xmlns:a16="http://schemas.microsoft.com/office/drawing/2014/main" val="136924587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Opción 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Documentos de Suficiencia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0033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Curricular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</a:rPr>
                        <a:t>Acta de trabajo escrito debidamente firmada.</a:t>
                      </a:r>
                      <a:endParaRPr lang="es-CR" sz="16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</a:rPr>
                        <a:t>Caratula de trabajo escrito de Proyecto Terminal III o Estancia de Titulación.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Concentrado de la Opción curricular.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Carta compromiso de la asignatura de Proyecto Terminal III o Estancia de Titulación.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28453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</a:rPr>
                        <a:t>Proyecto de Investigación, Tesis, Práctica Profesional, Memoria de Experiencia Profesional, Examen de conocimientos por áreas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</a:rPr>
                        <a:t>Oficio de la Subdirección Académica autorizando la opción de titulación.</a:t>
                      </a:r>
                      <a:endParaRPr lang="es-CR" sz="16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  <a:hlinkClick r:id="rId5"/>
                        </a:rPr>
                        <a:t>Aval de calidad del trabajo terminado</a:t>
                      </a:r>
                      <a:r>
                        <a:rPr lang="es-MX" sz="1600" dirty="0">
                          <a:effectLst/>
                        </a:rPr>
                        <a:t> firmado por los miembros del jurado evaluador asignado.</a:t>
                      </a:r>
                      <a:endParaRPr lang="es-CR" sz="16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</a:rPr>
                        <a:t>Acta de calificación de examen de conocimientos (solo para opción examen de conocimientos por áreas).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1350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Seminario de Titulación</a:t>
                      </a:r>
                      <a:endParaRPr lang="es-C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</a:rPr>
                        <a:t>Constancia vigente de acreditación de seminario de titulación.</a:t>
                      </a:r>
                      <a:endParaRPr lang="es-CR" sz="16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</a:rPr>
                        <a:t>Oficio de no inconveniencia de la Subdirección Académica (solo para seminarios cursados en institución externa a UPIBI).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0917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Créditos de Maestría</a:t>
                      </a:r>
                      <a:endParaRPr lang="es-C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</a:rPr>
                        <a:t>Carta de afinidad de maestría emitida por la SIP.</a:t>
                      </a:r>
                      <a:endParaRPr lang="es-CR" sz="16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</a:rPr>
                        <a:t>Comprobante con porcentaje de créditos aprobados en la maestría.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0080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</a:rPr>
                        <a:t>Escolaridad</a:t>
                      </a:r>
                      <a:endParaRPr lang="es-C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MX" sz="1600" dirty="0">
                          <a:effectLst/>
                        </a:rPr>
                        <a:t>Certificado de Estudios sin unidades de aprendizaje acreditadas en evaluación extraordinaria o en evaluación a título de suficiencia (ETS) y promedio igual o superior a 9.0.</a:t>
                      </a:r>
                      <a:endParaRPr lang="es-C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2479098"/>
                  </a:ext>
                </a:extLst>
              </a:tr>
            </a:tbl>
          </a:graphicData>
        </a:graphic>
      </p:graphicFrame>
      <p:sp>
        <p:nvSpPr>
          <p:cNvPr id="5" name="Rectángulo: esquinas redondeadas 4">
            <a:hlinkClick r:id="rId6" action="ppaction://hlinksldjump"/>
            <a:extLst>
              <a:ext uri="{FF2B5EF4-FFF2-40B4-BE49-F238E27FC236}">
                <a16:creationId xmlns:a16="http://schemas.microsoft.com/office/drawing/2014/main" id="{C39DB37B-1AE6-4A13-BF28-797BBBE7BAD2}"/>
              </a:ext>
            </a:extLst>
          </p:cNvPr>
          <p:cNvSpPr/>
          <p:nvPr/>
        </p:nvSpPr>
        <p:spPr>
          <a:xfrm>
            <a:off x="1271464" y="5992718"/>
            <a:ext cx="4536504" cy="713220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Procedimiento (Tesis, </a:t>
            </a:r>
            <a:r>
              <a:rPr lang="es-ES" dirty="0" err="1"/>
              <a:t>proy</a:t>
            </a:r>
            <a:r>
              <a:rPr lang="es-ES" dirty="0"/>
              <a:t>. Inv., </a:t>
            </a:r>
            <a:r>
              <a:rPr lang="es-ES" dirty="0" err="1"/>
              <a:t>Pract</a:t>
            </a:r>
            <a:r>
              <a:rPr lang="es-ES" dirty="0"/>
              <a:t>. Prof., </a:t>
            </a:r>
            <a:r>
              <a:rPr lang="es-ES" dirty="0" err="1"/>
              <a:t>Mem</a:t>
            </a:r>
            <a:r>
              <a:rPr lang="es-ES" dirty="0"/>
              <a:t>. </a:t>
            </a:r>
            <a:r>
              <a:rPr lang="es-ES" dirty="0" err="1"/>
              <a:t>Exp</a:t>
            </a:r>
            <a:r>
              <a:rPr lang="es-ES" dirty="0"/>
              <a:t>. Prof.)</a:t>
            </a:r>
            <a:endParaRPr lang="es-CR" dirty="0"/>
          </a:p>
        </p:txBody>
      </p:sp>
      <p:sp>
        <p:nvSpPr>
          <p:cNvPr id="11" name="Rectángulo: esquinas redondeadas 10">
            <a:hlinkClick r:id="rId7" action="ppaction://hlinksldjump"/>
            <a:extLst>
              <a:ext uri="{FF2B5EF4-FFF2-40B4-BE49-F238E27FC236}">
                <a16:creationId xmlns:a16="http://schemas.microsoft.com/office/drawing/2014/main" id="{DE45D2B6-004B-4A7B-ADA4-B7444CECDF05}"/>
              </a:ext>
            </a:extLst>
          </p:cNvPr>
          <p:cNvSpPr/>
          <p:nvPr/>
        </p:nvSpPr>
        <p:spPr>
          <a:xfrm>
            <a:off x="5951984" y="5992718"/>
            <a:ext cx="4752528" cy="713220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Procedimiento (Curricular, Escolaridad, Seminario, Examen Conocimientos).</a:t>
            </a:r>
            <a:endParaRPr lang="es-CR" dirty="0"/>
          </a:p>
        </p:txBody>
      </p:sp>
      <p:sp>
        <p:nvSpPr>
          <p:cNvPr id="12" name="Rectángulo: esquinas redondeadas 11">
            <a:hlinkClick r:id="rId8" action="ppaction://hlinksldjump"/>
            <a:extLst>
              <a:ext uri="{FF2B5EF4-FFF2-40B4-BE49-F238E27FC236}">
                <a16:creationId xmlns:a16="http://schemas.microsoft.com/office/drawing/2014/main" id="{6CF65755-B953-42DD-AA81-F4750391CC82}"/>
              </a:ext>
            </a:extLst>
          </p:cNvPr>
          <p:cNvSpPr/>
          <p:nvPr/>
        </p:nvSpPr>
        <p:spPr>
          <a:xfrm>
            <a:off x="10382136" y="931122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45378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343472" y="836712"/>
            <a:ext cx="6156683" cy="554521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609585">
              <a:defRPr/>
            </a:pPr>
            <a:r>
              <a:rPr lang="es-ES" sz="2400" b="1" dirty="0">
                <a:solidFill>
                  <a:srgbClr val="860000"/>
                </a:solidFill>
                <a:latin typeface="Century Gothic" panose="020B0502020202020204"/>
              </a:rPr>
              <a:t>De las opciones de Titulación.</a:t>
            </a:r>
            <a:endParaRPr lang="es-MX" sz="2400" b="1" dirty="0">
              <a:solidFill>
                <a:srgbClr val="860000"/>
              </a:solidFill>
              <a:latin typeface="Century Gothic" panose="020B0502020202020204"/>
            </a:endParaRPr>
          </a:p>
        </p:txBody>
      </p:sp>
      <p:sp>
        <p:nvSpPr>
          <p:cNvPr id="9" name="5 Rectángulo"/>
          <p:cNvSpPr/>
          <p:nvPr/>
        </p:nvSpPr>
        <p:spPr>
          <a:xfrm>
            <a:off x="3063459" y="123493"/>
            <a:ext cx="57435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Instituto Politécnico Nacional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Unidad Profesional Interdisciplinaria de Biotecnología</a:t>
            </a: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Departamento de Extensión y Apoyos Educativos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</p:txBody>
      </p:sp>
      <p:pic>
        <p:nvPicPr>
          <p:cNvPr id="10" name="Picture 2" descr="http://www.clep-cedep.org/sites/default/files/logo_ip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238701"/>
            <a:ext cx="432048" cy="692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Marcador de contenido 2"/>
          <p:cNvSpPr txBox="1">
            <a:spLocks/>
          </p:cNvSpPr>
          <p:nvPr/>
        </p:nvSpPr>
        <p:spPr>
          <a:xfrm>
            <a:off x="5935213" y="980728"/>
            <a:ext cx="5645718" cy="30791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2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000" i="1" dirty="0"/>
              <a:t>(Cap. II, Reglamento de Titulación del IPN).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FDF9816-09D3-401E-AA43-C8D8561423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2824" y="243420"/>
            <a:ext cx="1008112" cy="591144"/>
          </a:xfrm>
          <a:prstGeom prst="rect">
            <a:avLst/>
          </a:prstGeom>
        </p:spPr>
      </p:pic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7A0FB03-771C-406E-A306-1DFBBD263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265095"/>
              </p:ext>
            </p:extLst>
          </p:nvPr>
        </p:nvGraphicFramePr>
        <p:xfrm>
          <a:off x="119336" y="1268760"/>
          <a:ext cx="12025336" cy="5554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100189016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341581712"/>
                    </a:ext>
                  </a:extLst>
                </a:gridCol>
                <a:gridCol w="504057">
                  <a:extLst>
                    <a:ext uri="{9D8B030D-6E8A-4147-A177-3AD203B41FA5}">
                      <a16:colId xmlns:a16="http://schemas.microsoft.com/office/drawing/2014/main" val="255761029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42446295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1348084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280953049"/>
                    </a:ext>
                  </a:extLst>
                </a:gridCol>
                <a:gridCol w="5904655">
                  <a:extLst>
                    <a:ext uri="{9D8B030D-6E8A-4147-A177-3AD203B41FA5}">
                      <a16:colId xmlns:a16="http://schemas.microsoft.com/office/drawing/2014/main" val="19297791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500" b="0" dirty="0"/>
                        <a:t>Opción</a:t>
                      </a:r>
                      <a:endParaRPr lang="es-CR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0" dirty="0"/>
                        <a:t>Trabajo escrito</a:t>
                      </a:r>
                      <a:endParaRPr lang="es-CR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0" dirty="0" err="1"/>
                        <a:t>Exp</a:t>
                      </a:r>
                      <a:r>
                        <a:rPr lang="es-ES" sz="1500" b="0" dirty="0"/>
                        <a:t>. oral</a:t>
                      </a:r>
                      <a:endParaRPr lang="es-CR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0" dirty="0"/>
                        <a:t>Autoriza Sub. Acad.</a:t>
                      </a:r>
                      <a:endParaRPr lang="es-CR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0" dirty="0"/>
                        <a:t>Vigencia</a:t>
                      </a:r>
                      <a:endParaRPr lang="es-CR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0"/>
                        <a:t>Prorroga</a:t>
                      </a:r>
                      <a:endParaRPr lang="es-CR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0" dirty="0"/>
                        <a:t>Requisitos específicos</a:t>
                      </a:r>
                      <a:endParaRPr lang="es-CR" sz="15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0775255"/>
                  </a:ext>
                </a:extLst>
              </a:tr>
              <a:tr h="312152">
                <a:tc>
                  <a:txBody>
                    <a:bodyPr/>
                    <a:lstStyle/>
                    <a:p>
                      <a:pPr algn="ctr"/>
                      <a:r>
                        <a:rPr lang="es-ES" sz="1300" dirty="0"/>
                        <a:t>Proyecto de Investigación</a:t>
                      </a:r>
                      <a:endParaRPr lang="es-C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 año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6 meses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Ninguno</a:t>
                      </a:r>
                      <a:endParaRPr lang="es-C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224514"/>
                  </a:ext>
                </a:extLst>
              </a:tr>
              <a:tr h="157336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Tesis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 año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6 meses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Ninguno.</a:t>
                      </a:r>
                      <a:endParaRPr lang="es-C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82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Memoria de </a:t>
                      </a:r>
                      <a:r>
                        <a:rPr lang="es-ES" sz="1400" dirty="0" err="1"/>
                        <a:t>Exp</a:t>
                      </a:r>
                      <a:r>
                        <a:rPr lang="es-ES" sz="1400" dirty="0"/>
                        <a:t>. Profesional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6 meses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3 meses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Actividades profesionales no menores a 3 años donde aplique los conocimientos de la especialidad.</a:t>
                      </a:r>
                      <a:endParaRPr lang="es-C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333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Prácticas Profesionales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6 meses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/>
                        <a:t>3 meses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Actividades independientes al servicio social (720 </a:t>
                      </a:r>
                      <a:r>
                        <a:rPr lang="es-ES" sz="1400" dirty="0" err="1"/>
                        <a:t>hrs</a:t>
                      </a:r>
                      <a:r>
                        <a:rPr lang="es-ES" sz="1400" dirty="0"/>
                        <a:t> min), que le permita aplicar los conocimientos adquiridos en la carrera.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Promedio general de 8.0 y a partir del 50% de créditos.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Informe avalado por la empresa.</a:t>
                      </a:r>
                      <a:endParaRPr lang="es-C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798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Examen de conocimientos por áreas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N/A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N/A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Aprobar examen </a:t>
                      </a:r>
                      <a:r>
                        <a:rPr lang="es-MX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sobre un área determinada o grupo de materias de la carrera cursada.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903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Créditos de Posgrado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N/A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N/A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Programa afín a la carrera validado por la DEPI ( Contactar a la SEPI de UPIBI para tramitar la afinidad).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Obtener 50% de los créditos y presentar 2 trabajos de investigación.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Obtener el 75% de los créditos.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8876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Seminario de Titulación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Vigencia de la constancia 1 año.</a:t>
                      </a:r>
                    </a:p>
                    <a:p>
                      <a:pPr algn="ctr"/>
                      <a:r>
                        <a:rPr lang="es-ES" sz="1400" dirty="0"/>
                        <a:t>Sin prórroga</a:t>
                      </a:r>
                      <a:endParaRPr lang="es-CR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Pasante o alumno regular inscrito en el último semestre.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Calificación no menor a 8,0 y asistencia mínima de 90%.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Duración mínima de 150 </a:t>
                      </a:r>
                      <a:r>
                        <a:rPr lang="es-ES" sz="1400" dirty="0" err="1"/>
                        <a:t>hrs</a:t>
                      </a:r>
                      <a:r>
                        <a:rPr lang="es-ES" sz="1400" dirty="0"/>
                        <a:t> y autorizado por la Secretaría Académica.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s-ES" sz="1400" dirty="0"/>
                        <a:t>Si se cursa fuera de UPIBI, solicitar no inconveniencia a Sub. Académica.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77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Escolaridad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No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Si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N/A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N/A</a:t>
                      </a:r>
                      <a:endParaRPr lang="es-C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marR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Promedio mínimo de 9.0 durante toda la carrera.</a:t>
                      </a:r>
                    </a:p>
                    <a:p>
                      <a:pPr marL="182563" marR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haber reprobado ninguna asignatura.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260115"/>
                  </a:ext>
                </a:extLst>
              </a:tr>
            </a:tbl>
          </a:graphicData>
        </a:graphic>
      </p:graphicFrame>
      <p:sp>
        <p:nvSpPr>
          <p:cNvPr id="3" name="Rectángulo: esquinas redondeadas 2">
            <a:hlinkClick r:id="rId5" action="ppaction://hlinksldjump"/>
            <a:extLst>
              <a:ext uri="{FF2B5EF4-FFF2-40B4-BE49-F238E27FC236}">
                <a16:creationId xmlns:a16="http://schemas.microsoft.com/office/drawing/2014/main" id="{1699462C-2493-C609-6B63-70D589B73994}"/>
              </a:ext>
            </a:extLst>
          </p:cNvPr>
          <p:cNvSpPr/>
          <p:nvPr/>
        </p:nvSpPr>
        <p:spPr>
          <a:xfrm>
            <a:off x="10488931" y="6434560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3710641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127448" y="228181"/>
            <a:ext cx="9087695" cy="554521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defTabSz="609585">
              <a:defRPr/>
            </a:pPr>
            <a:r>
              <a:rPr lang="es-ES" sz="3800" b="1" dirty="0">
                <a:solidFill>
                  <a:srgbClr val="860000"/>
                </a:solidFill>
                <a:latin typeface="Century Gothic" panose="020B0502020202020204"/>
              </a:rPr>
              <a:t>De las oportunidades de Titulación.</a:t>
            </a:r>
            <a:endParaRPr lang="es-MX" sz="3800" b="1" dirty="0">
              <a:solidFill>
                <a:srgbClr val="860000"/>
              </a:solidFill>
              <a:latin typeface="Century Gothic" panose="020B0502020202020204"/>
            </a:endParaRPr>
          </a:p>
        </p:txBody>
      </p:sp>
      <p:pic>
        <p:nvPicPr>
          <p:cNvPr id="10" name="Picture 2" descr="http://www.clep-cedep.org/sites/default/files/logo_ip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324457"/>
            <a:ext cx="665268" cy="106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232732"/>
              </p:ext>
            </p:extLst>
          </p:nvPr>
        </p:nvGraphicFramePr>
        <p:xfrm>
          <a:off x="3719736" y="2060848"/>
          <a:ext cx="5693196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3966240" y="3820978"/>
            <a:ext cx="14816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>
                <a:solidFill>
                  <a:schemeClr val="bg1"/>
                </a:solidFill>
              </a:rPr>
              <a:t>TITULACIÓN</a:t>
            </a:r>
          </a:p>
        </p:txBody>
      </p:sp>
      <p:sp>
        <p:nvSpPr>
          <p:cNvPr id="13" name="Marcador de contenido 2"/>
          <p:cNvSpPr txBox="1">
            <a:spLocks/>
          </p:cNvSpPr>
          <p:nvPr/>
        </p:nvSpPr>
        <p:spPr>
          <a:xfrm>
            <a:off x="3312869" y="836201"/>
            <a:ext cx="5566261" cy="2880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2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000" dirty="0"/>
              <a:t>Del registro </a:t>
            </a:r>
            <a:r>
              <a:rPr lang="es-MX" sz="2000" i="1" dirty="0"/>
              <a:t>(Cap. III, Art. 18, Reglamento de Titulación del IPN).</a:t>
            </a:r>
          </a:p>
        </p:txBody>
      </p:sp>
      <p:graphicFrame>
        <p:nvGraphicFramePr>
          <p:cNvPr id="14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762632"/>
              </p:ext>
            </p:extLst>
          </p:nvPr>
        </p:nvGraphicFramePr>
        <p:xfrm>
          <a:off x="191344" y="2212607"/>
          <a:ext cx="3654405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4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Opciones de titulación en el IPN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PROYECTO DE INVESTIGACIÓN</a:t>
                      </a:r>
                      <a:endParaRPr lang="es-MX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MEMORIA DE EXPERIENCIA PROFESIONAL</a:t>
                      </a:r>
                      <a:endParaRPr lang="es-MX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EXAMEN DE CONOCIMIENTOS POR ÁREAS</a:t>
                      </a:r>
                      <a:endParaRPr lang="es-MX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CRÉDITOS DE POSGRADO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SEMINARIO DE TITULACIÓN</a:t>
                      </a:r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ESCOLARIDAD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CURRICULAR</a:t>
                      </a:r>
                      <a:endParaRPr lang="es-MX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PRÁCTICA PROFESIONAL</a:t>
                      </a:r>
                      <a:endParaRPr lang="es-MX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Cerrar llave 1">
            <a:extLst>
              <a:ext uri="{FF2B5EF4-FFF2-40B4-BE49-F238E27FC236}">
                <a16:creationId xmlns:a16="http://schemas.microsoft.com/office/drawing/2014/main" id="{522E5557-5BB9-4521-A451-88CD427ABE67}"/>
              </a:ext>
            </a:extLst>
          </p:cNvPr>
          <p:cNvSpPr/>
          <p:nvPr/>
        </p:nvSpPr>
        <p:spPr>
          <a:xfrm>
            <a:off x="8616280" y="2060848"/>
            <a:ext cx="899140" cy="3860159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0A71919-0FCE-45BE-98F4-D34AE57442DC}"/>
              </a:ext>
            </a:extLst>
          </p:cNvPr>
          <p:cNvSpPr txBox="1"/>
          <p:nvPr/>
        </p:nvSpPr>
        <p:spPr>
          <a:xfrm>
            <a:off x="9354569" y="2912645"/>
            <a:ext cx="26978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s-MX" b="1" dirty="0"/>
              <a:t>Se tienen 3 oportunidades para titularse.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es-MX" b="1" dirty="0"/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s-MX" b="1" dirty="0"/>
              <a:t>En cada oportunidad se pueden utilizar las 9 opciones, excepto la opción curricular.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1DA552FD-BA4F-4FF4-9DFD-DC8F6CDFBDF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9120" y="351677"/>
            <a:ext cx="1408719" cy="826055"/>
          </a:xfrm>
          <a:prstGeom prst="rect">
            <a:avLst/>
          </a:prstGeom>
        </p:spPr>
      </p:pic>
      <p:sp>
        <p:nvSpPr>
          <p:cNvPr id="7" name="Rectángulo: esquinas redondeadas 6">
            <a:hlinkClick r:id="rId10" action="ppaction://hlinksldjump"/>
            <a:extLst>
              <a:ext uri="{FF2B5EF4-FFF2-40B4-BE49-F238E27FC236}">
                <a16:creationId xmlns:a16="http://schemas.microsoft.com/office/drawing/2014/main" id="{98EEB223-C928-4C82-8DF3-D400808CAD45}"/>
              </a:ext>
            </a:extLst>
          </p:cNvPr>
          <p:cNvSpPr/>
          <p:nvPr/>
        </p:nvSpPr>
        <p:spPr>
          <a:xfrm>
            <a:off x="10482900" y="6326303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1415531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191349"/>
              </p:ext>
            </p:extLst>
          </p:nvPr>
        </p:nvGraphicFramePr>
        <p:xfrm>
          <a:off x="1481589" y="1412776"/>
          <a:ext cx="9567936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7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Opción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Requisitos Generales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CURRICULAR</a:t>
                      </a:r>
                      <a:endParaRPr lang="es-MX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Acreditación de cursos o actividades equivalentes diseñados para fines de titulación (Estancia Industrial, Creación de Microempresa, Proyecto de Investigación).</a:t>
                      </a:r>
                      <a:endParaRPr lang="es-MX" sz="1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4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Calificación no menor a 8,0 y asistencia mínima de 90%.</a:t>
                      </a:r>
                      <a:endParaRPr lang="es-MX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2" name="Tabla 2">
            <a:extLst>
              <a:ext uri="{FF2B5EF4-FFF2-40B4-BE49-F238E27FC236}">
                <a16:creationId xmlns:a16="http://schemas.microsoft.com/office/drawing/2014/main" id="{C3026FFF-AE01-49AA-8B03-E31E1FA958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366710"/>
              </p:ext>
            </p:extLst>
          </p:nvPr>
        </p:nvGraphicFramePr>
        <p:xfrm>
          <a:off x="168219" y="2587137"/>
          <a:ext cx="252028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1066928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Ing. Biomédica/ Ingeniería Farmacéutica</a:t>
                      </a:r>
                    </a:p>
                    <a:p>
                      <a:pPr algn="ctr"/>
                      <a:r>
                        <a:rPr lang="es-MX" sz="1600" dirty="0"/>
                        <a:t>Plan 2006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72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Proyecto Terminal 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936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Proyecto Terminal 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74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Proyecto Terminal 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580419"/>
                  </a:ext>
                </a:extLst>
              </a:tr>
            </a:tbl>
          </a:graphicData>
        </a:graphic>
      </p:graphicFrame>
      <p:graphicFrame>
        <p:nvGraphicFramePr>
          <p:cNvPr id="3" name="Tabla 4">
            <a:extLst>
              <a:ext uri="{FF2B5EF4-FFF2-40B4-BE49-F238E27FC236}">
                <a16:creationId xmlns:a16="http://schemas.microsoft.com/office/drawing/2014/main" id="{E7A0CD0B-CBD7-494E-9EC8-78B3F5F06A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859412"/>
              </p:ext>
            </p:extLst>
          </p:nvPr>
        </p:nvGraphicFramePr>
        <p:xfrm>
          <a:off x="2783632" y="2583104"/>
          <a:ext cx="9145016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638020371"/>
                    </a:ext>
                  </a:extLst>
                </a:gridCol>
                <a:gridCol w="3572571">
                  <a:extLst>
                    <a:ext uri="{9D8B030D-6E8A-4147-A177-3AD203B41FA5}">
                      <a16:colId xmlns:a16="http://schemas.microsoft.com/office/drawing/2014/main" val="39098892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447014878"/>
                    </a:ext>
                  </a:extLst>
                </a:gridCol>
                <a:gridCol w="1684013">
                  <a:extLst>
                    <a:ext uri="{9D8B030D-6E8A-4147-A177-3AD203B41FA5}">
                      <a16:colId xmlns:a16="http://schemas.microsoft.com/office/drawing/2014/main" val="3387957367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1575227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err="1"/>
                        <a:t>Gpo</a:t>
                      </a:r>
                      <a:endParaRPr lang="es-MX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Asignatura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Ing. Ambiental Plan 2006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Ing. Alimentos Plan 2006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Ing. </a:t>
                      </a:r>
                      <a:r>
                        <a:rPr lang="es-MX" sz="1400" dirty="0" err="1"/>
                        <a:t>Biotec</a:t>
                      </a:r>
                      <a:r>
                        <a:rPr lang="es-MX" sz="1400" dirty="0"/>
                        <a:t>. Plan 2006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778494"/>
                  </a:ext>
                </a:extLst>
              </a:tr>
              <a:tr h="233630">
                <a:tc rowSpan="7"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Remediación de suelos y acuíferos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ym typeface="Symbol" panose="05050102010706020507" pitchFamily="18" charset="2"/>
                        </a:rPr>
                        <a:t></a:t>
                      </a:r>
                      <a:endParaRPr lang="es-MX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3129603"/>
                  </a:ext>
                </a:extLst>
              </a:tr>
              <a:tr h="144854">
                <a:tc v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Manejo Integral del Agua II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7380999"/>
                  </a:ext>
                </a:extLst>
              </a:tr>
              <a:tr h="200094">
                <a:tc v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Manejo Integral de la calidad del aire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0410944"/>
                  </a:ext>
                </a:extLst>
              </a:tr>
              <a:tr h="255334">
                <a:tc v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Síntesis y Análisis de Bioprocesos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16438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Simulación y Escalamiento de Bioprocesos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329206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Ingeniería Industrial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79491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Tecnologías de la producción de Biomoléculas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6262018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es-MX" sz="2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Diseño de Plantas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278789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Desarrollo de Productos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792938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s-MX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dirty="0"/>
                        <a:t>Formulación y Evaluación de Proyectos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17337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MX" sz="2400" b="1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MX" sz="1400" b="1" dirty="0"/>
                        <a:t>Estancia de Titulación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ill Sans MT" panose="020B0502020104020203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</a:t>
                      </a:r>
                      <a:endParaRPr kumimoji="0" lang="es-MX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ill Sans MT" panose="020B0502020104020203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483272"/>
                  </a:ext>
                </a:extLst>
              </a:tr>
            </a:tbl>
          </a:graphicData>
        </a:graphic>
      </p:graphicFrame>
      <p:sp>
        <p:nvSpPr>
          <p:cNvPr id="11" name="Título 1">
            <a:extLst>
              <a:ext uri="{FF2B5EF4-FFF2-40B4-BE49-F238E27FC236}">
                <a16:creationId xmlns:a16="http://schemas.microsoft.com/office/drawing/2014/main" id="{98751D6F-D169-4406-A270-53067FDB5639}"/>
              </a:ext>
            </a:extLst>
          </p:cNvPr>
          <p:cNvSpPr txBox="1">
            <a:spLocks/>
          </p:cNvSpPr>
          <p:nvPr/>
        </p:nvSpPr>
        <p:spPr>
          <a:xfrm>
            <a:off x="1343472" y="836712"/>
            <a:ext cx="6156683" cy="554521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609585">
              <a:defRPr/>
            </a:pPr>
            <a:r>
              <a:rPr lang="es-ES" sz="2400" b="1" dirty="0">
                <a:solidFill>
                  <a:srgbClr val="860000"/>
                </a:solidFill>
                <a:latin typeface="Century Gothic" panose="020B0502020202020204"/>
              </a:rPr>
              <a:t>De las opciones de Titulación.</a:t>
            </a:r>
            <a:endParaRPr lang="es-MX" sz="2400" b="1" dirty="0">
              <a:solidFill>
                <a:srgbClr val="860000"/>
              </a:solidFill>
              <a:latin typeface="Century Gothic" panose="020B0502020202020204"/>
            </a:endParaRPr>
          </a:p>
        </p:txBody>
      </p:sp>
      <p:sp>
        <p:nvSpPr>
          <p:cNvPr id="12" name="5 Rectángulo">
            <a:extLst>
              <a:ext uri="{FF2B5EF4-FFF2-40B4-BE49-F238E27FC236}">
                <a16:creationId xmlns:a16="http://schemas.microsoft.com/office/drawing/2014/main" id="{6B604373-6B9B-4DFF-9B82-853297EEC00F}"/>
              </a:ext>
            </a:extLst>
          </p:cNvPr>
          <p:cNvSpPr/>
          <p:nvPr/>
        </p:nvSpPr>
        <p:spPr>
          <a:xfrm>
            <a:off x="3063459" y="123493"/>
            <a:ext cx="57435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Instituto Politécnico Nacional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Unidad Profesional Interdisciplinaria de Biotecnología</a:t>
            </a: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Departamento de Extensión y Apoyos Educativos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</p:txBody>
      </p:sp>
      <p:pic>
        <p:nvPicPr>
          <p:cNvPr id="13" name="Picture 2" descr="http://www.clep-cedep.org/sites/default/files/logo_ipn.jpg">
            <a:extLst>
              <a:ext uri="{FF2B5EF4-FFF2-40B4-BE49-F238E27FC236}">
                <a16:creationId xmlns:a16="http://schemas.microsoft.com/office/drawing/2014/main" id="{40ABC93B-7A1B-4F9D-BFEF-2A9B17C98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238701"/>
            <a:ext cx="432048" cy="692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D7CB2928-6C2B-4D9D-B5B7-E5FCA8F6FAC9}"/>
              </a:ext>
            </a:extLst>
          </p:cNvPr>
          <p:cNvSpPr txBox="1">
            <a:spLocks/>
          </p:cNvSpPr>
          <p:nvPr/>
        </p:nvSpPr>
        <p:spPr>
          <a:xfrm>
            <a:off x="5935213" y="980728"/>
            <a:ext cx="5645718" cy="30791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2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2000" i="1" dirty="0"/>
              <a:t>(Cap. II, Reglamento de Titulación del IPN).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B889200A-4E01-4C66-9A30-8608846AB5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2824" y="243420"/>
            <a:ext cx="1008112" cy="591144"/>
          </a:xfrm>
          <a:prstGeom prst="rect">
            <a:avLst/>
          </a:prstGeom>
        </p:spPr>
      </p:pic>
      <p:sp>
        <p:nvSpPr>
          <p:cNvPr id="10" name="Rectángulo: esquinas redondeadas 9">
            <a:hlinkClick r:id="rId5" action="ppaction://hlinksldjump"/>
            <a:extLst>
              <a:ext uri="{FF2B5EF4-FFF2-40B4-BE49-F238E27FC236}">
                <a16:creationId xmlns:a16="http://schemas.microsoft.com/office/drawing/2014/main" id="{ABD036D6-308C-4DC0-80A0-6118E56B957B}"/>
              </a:ext>
            </a:extLst>
          </p:cNvPr>
          <p:cNvSpPr/>
          <p:nvPr/>
        </p:nvSpPr>
        <p:spPr>
          <a:xfrm>
            <a:off x="479376" y="6309320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3949606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343472" y="1348056"/>
            <a:ext cx="6156683" cy="554521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defTabSz="609585">
              <a:defRPr/>
            </a:pPr>
            <a:r>
              <a:rPr lang="es-ES" sz="2400" b="1" dirty="0">
                <a:solidFill>
                  <a:srgbClr val="860000"/>
                </a:solidFill>
                <a:latin typeface="Century Gothic" panose="020B0502020202020204"/>
              </a:rPr>
              <a:t>De los asesores.</a:t>
            </a:r>
            <a:endParaRPr lang="es-MX" sz="2400" b="1" dirty="0">
              <a:solidFill>
                <a:srgbClr val="860000"/>
              </a:solidFill>
              <a:latin typeface="Century Gothic" panose="020B0502020202020204"/>
            </a:endParaRPr>
          </a:p>
        </p:txBody>
      </p:sp>
      <p:sp>
        <p:nvSpPr>
          <p:cNvPr id="9" name="5 Rectángulo"/>
          <p:cNvSpPr/>
          <p:nvPr/>
        </p:nvSpPr>
        <p:spPr>
          <a:xfrm>
            <a:off x="3036776" y="335586"/>
            <a:ext cx="57435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Instituto Politécnico Nacional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Unidad Profesional Interdisciplinaria de Biotecnología</a:t>
            </a:r>
          </a:p>
          <a:p>
            <a:pPr algn="ctr"/>
            <a:r>
              <a:rPr lang="es-MX" sz="1600" b="1" dirty="0">
                <a:solidFill>
                  <a:prstClr val="black"/>
                </a:solidFill>
                <a:latin typeface="Century Gothic" panose="020B0502020202020204"/>
                <a:cs typeface="Aharoni" pitchFamily="2" charset="-79"/>
              </a:rPr>
              <a:t>Departamento de Extensión y Apoyos Educativos</a:t>
            </a:r>
            <a:endParaRPr lang="es-MX" sz="1600" dirty="0">
              <a:solidFill>
                <a:prstClr val="black"/>
              </a:solidFill>
              <a:latin typeface="Century Gothic" panose="020B0502020202020204"/>
              <a:cs typeface="Aharoni" pitchFamily="2" charset="-79"/>
            </a:endParaRPr>
          </a:p>
        </p:txBody>
      </p:sp>
      <p:pic>
        <p:nvPicPr>
          <p:cNvPr id="10" name="Picture 2" descr="http://www.clep-cedep.org/sites/default/files/logo_ip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9537" y="252967"/>
            <a:ext cx="665268" cy="106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5401" y="1793490"/>
            <a:ext cx="11017224" cy="13422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800" dirty="0"/>
              <a:t>La </a:t>
            </a:r>
            <a:r>
              <a:rPr lang="es-MX" sz="2800" b="1" dirty="0">
                <a:solidFill>
                  <a:schemeClr val="accent1">
                    <a:lumMod val="75000"/>
                  </a:schemeClr>
                </a:solidFill>
              </a:rPr>
              <a:t>Subdirección Académica </a:t>
            </a:r>
            <a:r>
              <a:rPr lang="es-MX" sz="2800" dirty="0"/>
              <a:t>asigna al asesor o designa al propuesto por el pasante.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0CF94ABD-58C3-4EE6-A2CB-7CF5ED6AB2B8}"/>
              </a:ext>
            </a:extLst>
          </p:cNvPr>
          <p:cNvSpPr txBox="1">
            <a:spLocks/>
          </p:cNvSpPr>
          <p:nvPr/>
        </p:nvSpPr>
        <p:spPr>
          <a:xfrm>
            <a:off x="335361" y="3057306"/>
            <a:ext cx="5904656" cy="2531936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s-MX" sz="3000" dirty="0"/>
              <a:t>Requisitos Asesor Interno:</a:t>
            </a:r>
          </a:p>
          <a:p>
            <a:pPr lvl="1"/>
            <a:r>
              <a:rPr lang="es-MX" sz="2300" dirty="0"/>
              <a:t>Cédula profesional que ampare Titulo.</a:t>
            </a:r>
          </a:p>
          <a:p>
            <a:pPr lvl="1"/>
            <a:r>
              <a:rPr lang="es-MX" sz="2300" dirty="0"/>
              <a:t>Tener conocimientos del tema presentado.</a:t>
            </a:r>
          </a:p>
          <a:p>
            <a:pPr lvl="1"/>
            <a:r>
              <a:rPr lang="es-MX" sz="2300" b="1" dirty="0">
                <a:solidFill>
                  <a:schemeClr val="accent1">
                    <a:lumMod val="75000"/>
                  </a:schemeClr>
                </a:solidFill>
              </a:rPr>
              <a:t>Antigüedad mínima de tres años como docente en el plantel</a:t>
            </a:r>
            <a:r>
              <a:rPr lang="es-MX" sz="2300" dirty="0"/>
              <a:t>.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D2FF0F80-D33D-4417-AB27-24BA27DD4E8E}"/>
              </a:ext>
            </a:extLst>
          </p:cNvPr>
          <p:cNvSpPr txBox="1">
            <a:spLocks/>
          </p:cNvSpPr>
          <p:nvPr/>
        </p:nvSpPr>
        <p:spPr>
          <a:xfrm>
            <a:off x="6600057" y="3057305"/>
            <a:ext cx="5328591" cy="2531936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s-MX" sz="3000" dirty="0"/>
              <a:t>Requisitos Asesor Externo:</a:t>
            </a:r>
          </a:p>
          <a:p>
            <a:pPr lvl="1"/>
            <a:r>
              <a:rPr lang="es-MX" sz="2400" dirty="0"/>
              <a:t>Cédula profesional que ampare Titulo.</a:t>
            </a:r>
          </a:p>
          <a:p>
            <a:pPr lvl="1"/>
            <a:r>
              <a:rPr lang="es-MX" sz="2400" dirty="0"/>
              <a:t>Reconocido prestigio profesional (CV).</a:t>
            </a:r>
          </a:p>
          <a:p>
            <a:pPr lvl="1"/>
            <a:r>
              <a:rPr lang="es-MX" sz="2400" dirty="0"/>
              <a:t>Antigüedad de 3 años en el tema a desarrollar.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38AB3DC-BCDC-4FB4-BCFE-72AD9B9205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0376" y="340528"/>
            <a:ext cx="1408719" cy="826055"/>
          </a:xfrm>
          <a:prstGeom prst="rect">
            <a:avLst/>
          </a:prstGeom>
        </p:spPr>
      </p:pic>
      <p:sp>
        <p:nvSpPr>
          <p:cNvPr id="2" name="Rectángulo: esquinas redondeadas 1">
            <a:hlinkClick r:id="rId5" action="ppaction://hlinksldjump"/>
            <a:extLst>
              <a:ext uri="{FF2B5EF4-FFF2-40B4-BE49-F238E27FC236}">
                <a16:creationId xmlns:a16="http://schemas.microsoft.com/office/drawing/2014/main" id="{B01B4188-C14F-1F06-E529-B47314F6BB4A}"/>
              </a:ext>
            </a:extLst>
          </p:cNvPr>
          <p:cNvSpPr/>
          <p:nvPr/>
        </p:nvSpPr>
        <p:spPr>
          <a:xfrm>
            <a:off x="10482900" y="6326303"/>
            <a:ext cx="1569488" cy="360040"/>
          </a:xfrm>
          <a:prstGeom prst="round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Menú principal</a:t>
            </a: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419244645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3171</TotalTime>
  <Words>1933</Words>
  <Application>Microsoft Office PowerPoint</Application>
  <PresentationFormat>Panorámica</PresentationFormat>
  <Paragraphs>394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Aharoni</vt:lpstr>
      <vt:lpstr>Arial</vt:lpstr>
      <vt:lpstr>Calibri</vt:lpstr>
      <vt:lpstr>Century Gothic</vt:lpstr>
      <vt:lpstr>Gill Sans MT</vt:lpstr>
      <vt:lpstr>Kalinga</vt:lpstr>
      <vt:lpstr>Symbol</vt:lpstr>
      <vt:lpstr>Times New Roman</vt:lpstr>
      <vt:lpstr>Galería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home</dc:creator>
  <cp:lastModifiedBy>Departamento de extension y Apoyos Educativos</cp:lastModifiedBy>
  <cp:revision>249</cp:revision>
  <cp:lastPrinted>2025-02-11T00:57:34Z</cp:lastPrinted>
  <dcterms:created xsi:type="dcterms:W3CDTF">2015-02-10T10:48:44Z</dcterms:created>
  <dcterms:modified xsi:type="dcterms:W3CDTF">2026-02-10T18:11:24Z</dcterms:modified>
</cp:coreProperties>
</file>